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29"/>
  </p:notesMasterIdLst>
  <p:sldIdLst>
    <p:sldId id="264" r:id="rId5"/>
    <p:sldId id="270" r:id="rId6"/>
    <p:sldId id="332" r:id="rId7"/>
    <p:sldId id="291" r:id="rId8"/>
    <p:sldId id="258" r:id="rId9"/>
    <p:sldId id="292" r:id="rId10"/>
    <p:sldId id="278" r:id="rId11"/>
    <p:sldId id="282" r:id="rId12"/>
    <p:sldId id="273" r:id="rId13"/>
    <p:sldId id="317" r:id="rId14"/>
    <p:sldId id="319" r:id="rId15"/>
    <p:sldId id="315" r:id="rId16"/>
    <p:sldId id="318" r:id="rId17"/>
    <p:sldId id="330" r:id="rId18"/>
    <p:sldId id="331" r:id="rId19"/>
    <p:sldId id="290" r:id="rId20"/>
    <p:sldId id="295" r:id="rId21"/>
    <p:sldId id="335" r:id="rId22"/>
    <p:sldId id="320" r:id="rId23"/>
    <p:sldId id="321" r:id="rId24"/>
    <p:sldId id="425" r:id="rId25"/>
    <p:sldId id="309" r:id="rId26"/>
    <p:sldId id="322" r:id="rId27"/>
    <p:sldId id="323" r:id="rId28"/>
    <p:sldId id="324" r:id="rId29"/>
    <p:sldId id="430" r:id="rId30"/>
    <p:sldId id="431" r:id="rId31"/>
    <p:sldId id="432" r:id="rId32"/>
    <p:sldId id="328" r:id="rId33"/>
    <p:sldId id="329" r:id="rId34"/>
    <p:sldId id="333" r:id="rId35"/>
    <p:sldId id="336" r:id="rId36"/>
    <p:sldId id="337" r:id="rId37"/>
    <p:sldId id="274" r:id="rId38"/>
    <p:sldId id="344" r:id="rId39"/>
    <p:sldId id="345" r:id="rId40"/>
    <p:sldId id="359" r:id="rId41"/>
    <p:sldId id="360" r:id="rId42"/>
    <p:sldId id="361" r:id="rId43"/>
    <p:sldId id="372" r:id="rId44"/>
    <p:sldId id="363" r:id="rId45"/>
    <p:sldId id="364" r:id="rId46"/>
    <p:sldId id="367" r:id="rId47"/>
    <p:sldId id="370" r:id="rId48"/>
    <p:sldId id="369" r:id="rId49"/>
    <p:sldId id="289" r:id="rId50"/>
    <p:sldId id="429" r:id="rId51"/>
    <p:sldId id="374" r:id="rId52"/>
    <p:sldId id="376" r:id="rId53"/>
    <p:sldId id="339" r:id="rId54"/>
    <p:sldId id="340" r:id="rId55"/>
    <p:sldId id="341" r:id="rId56"/>
    <p:sldId id="342" r:id="rId57"/>
    <p:sldId id="343" r:id="rId58"/>
    <p:sldId id="316" r:id="rId59"/>
    <p:sldId id="346" r:id="rId60"/>
    <p:sldId id="347" r:id="rId61"/>
    <p:sldId id="303" r:id="rId62"/>
    <p:sldId id="304" r:id="rId63"/>
    <p:sldId id="365" r:id="rId64"/>
    <p:sldId id="366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334" r:id="rId75"/>
    <p:sldId id="378" r:id="rId76"/>
    <p:sldId id="379" r:id="rId77"/>
    <p:sldId id="381" r:id="rId78"/>
    <p:sldId id="382" r:id="rId79"/>
    <p:sldId id="383" r:id="rId80"/>
    <p:sldId id="384" r:id="rId81"/>
    <p:sldId id="385" r:id="rId82"/>
    <p:sldId id="386" r:id="rId83"/>
    <p:sldId id="387" r:id="rId84"/>
    <p:sldId id="388" r:id="rId85"/>
    <p:sldId id="286" r:id="rId86"/>
    <p:sldId id="434" r:id="rId87"/>
    <p:sldId id="389" r:id="rId88"/>
    <p:sldId id="390" r:id="rId89"/>
    <p:sldId id="391" r:id="rId90"/>
    <p:sldId id="268" r:id="rId91"/>
    <p:sldId id="314" r:id="rId92"/>
    <p:sldId id="275" r:id="rId93"/>
    <p:sldId id="312" r:id="rId94"/>
    <p:sldId id="285" r:id="rId95"/>
    <p:sldId id="313" r:id="rId96"/>
    <p:sldId id="392" r:id="rId97"/>
    <p:sldId id="284" r:id="rId98"/>
    <p:sldId id="393" r:id="rId99"/>
    <p:sldId id="394" r:id="rId100"/>
    <p:sldId id="395" r:id="rId101"/>
    <p:sldId id="396" r:id="rId102"/>
    <p:sldId id="397" r:id="rId103"/>
    <p:sldId id="398" r:id="rId104"/>
    <p:sldId id="399" r:id="rId105"/>
    <p:sldId id="400" r:id="rId106"/>
    <p:sldId id="401" r:id="rId107"/>
    <p:sldId id="402" r:id="rId108"/>
    <p:sldId id="409" r:id="rId109"/>
    <p:sldId id="408" r:id="rId110"/>
    <p:sldId id="310" r:id="rId111"/>
    <p:sldId id="403" r:id="rId112"/>
    <p:sldId id="404" r:id="rId113"/>
    <p:sldId id="405" r:id="rId114"/>
    <p:sldId id="407" r:id="rId115"/>
    <p:sldId id="410" r:id="rId116"/>
    <p:sldId id="338" r:id="rId117"/>
    <p:sldId id="414" r:id="rId118"/>
    <p:sldId id="415" r:id="rId119"/>
    <p:sldId id="421" r:id="rId120"/>
    <p:sldId id="416" r:id="rId121"/>
    <p:sldId id="417" r:id="rId122"/>
    <p:sldId id="418" r:id="rId123"/>
    <p:sldId id="419" r:id="rId124"/>
    <p:sldId id="420" r:id="rId125"/>
    <p:sldId id="422" r:id="rId126"/>
    <p:sldId id="433" r:id="rId127"/>
    <p:sldId id="424" r:id="rId128"/>
  </p:sldIdLst>
  <p:sldSz cx="12192000" cy="6858000"/>
  <p:notesSz cx="6858000" cy="9144000"/>
  <p:embeddedFontLst>
    <p:embeddedFont>
      <p:font typeface="Maplestory OTF Light" panose="020B0600000101010101" charset="-127"/>
      <p:regular r:id="rId130"/>
    </p:embeddedFont>
    <p:embeddedFont>
      <p:font typeface="나눔손글씨 중학생" panose="020B0600000101010101" charset="-127"/>
      <p:regular r:id="rId131"/>
    </p:embeddedFont>
    <p:embeddedFont>
      <p:font typeface="Abadi" panose="020B0604020104020204" pitchFamily="34" charset="0"/>
      <p:regular r:id="rId132"/>
    </p:embeddedFont>
    <p:embeddedFont>
      <p:font typeface="Calibri" panose="020F0502020204030204" pitchFamily="34" charset="0"/>
      <p:regular r:id="rId133"/>
      <p:bold r:id="rId134"/>
      <p:italic r:id="rId135"/>
      <p:boldItalic r:id="rId136"/>
    </p:embeddedFont>
    <p:embeddedFont>
      <p:font typeface="Cambria Math" panose="02040503050406030204" pitchFamily="18" charset="0"/>
      <p:regular r:id="rId137"/>
    </p:embeddedFont>
    <p:embeddedFont>
      <p:font typeface="나눔스퀘어_ac" panose="020B0600000101010101" pitchFamily="50" charset="-127"/>
      <p:regular r:id="rId138"/>
    </p:embeddedFont>
    <p:embeddedFont>
      <p:font typeface="맑은 고딕" panose="020B0503020000020004" pitchFamily="50" charset="-127"/>
      <p:regular r:id="rId139"/>
      <p:bold r:id="rId140"/>
    </p:embeddedFont>
    <p:embeddedFont>
      <p:font typeface="메이플스토리" panose="02000300000000000000" pitchFamily="2" charset="-127"/>
      <p:regular r:id="rId141"/>
      <p:bold r:id="rId1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B8D4DE"/>
    <a:srgbClr val="C6DEAB"/>
    <a:srgbClr val="CC0000"/>
    <a:srgbClr val="CE1169"/>
    <a:srgbClr val="D44772"/>
    <a:srgbClr val="E1EED3"/>
    <a:srgbClr val="D5EFFB"/>
    <a:srgbClr val="FFED0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font" Target="fonts/font9.fntdata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font" Target="fonts/font5.fntdata"/><Relationship Id="rId139" Type="http://schemas.openxmlformats.org/officeDocument/2006/relationships/font" Target="fonts/font10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font" Target="fonts/font11.fntdata"/><Relationship Id="rId14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font" Target="fonts/font12.fntdata"/><Relationship Id="rId14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font" Target="fonts/font13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font" Target="fonts/font3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font" Target="fonts/font4.fntdata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06:32:27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24575,'12'0'0,"1"1"0,-1 0 0,0 1 0,0 1 0,-1 0 0,1 0 0,-1 1 0,1 1 0,-1 0 0,0 0 0,-1 1 0,1 0 0,-1 1 0,-1 1 0,1-1 0,-1 1 0,0 1 0,-1 0 0,0 0 0,-1 0 0,8 13 0,1-2 0,0-1 0,1 0 0,1-1 0,39 30 0,12 11 0,-60-52 0,0 0 0,0-1 0,16 9 0,-18-12 0,0 1 0,0 0 0,0 1 0,-1 0 0,1 0 0,-1 0 0,7 8 0,-13-13 2,0 0 0,1 1 0,-1-1-1,0 0 1,0 0 0,1 0 0,-1 0-1,0 1 1,0-1 0,0 0 0,1 0 0,-1 1-1,0-1 1,0 0 0,0 0 0,0 1-1,0-1 1,0 0 0,1 0 0,-1 1-1,0-1 1,0 0 0,0 1 0,0-1 0,0 0-1,0 0 1,0 1 0,0-1 0,0 0-1,0 1 1,0-1 0,0 0 0,-1 0 0,1 1-1,0-1 1,0 0 0,0 0 0,0 1-1,0-1 1,-1 0 0,1 0 0,0 1 0,0-1-1,-13-1-1444,-1-3-5383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06:32:30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258 107 24575,'-7'2'0,"1"0"0,-1 0 0,1 1 0,0 0 0,0 0 0,0 1 0,0 0 0,-5 4 0,0 1 0,0 0 0,0 1 0,1 1 0,0-1 0,1 1 0,0 1 0,1 0 0,0 0 0,1 1 0,1-1 0,0 2 0,0-1 0,1 1 0,1-1 0,0 1 0,1 0 0,1 1 0,-2 26 0,6 110 0,-3 52 0,-14-126 0,10-57 0,1 1 0,-2 23 0,6 106 0,-2 20 0,-13-92 0,10-58 0,1 0 0,-2 24 0,5-33 0,0-1 0,1 0 0,1 1 0,0-1 0,0 0 0,1 0 0,0 0 0,1 0 0,0 0 0,1 0 0,0-1 0,0 1 0,1-1 0,0 0 0,0-1 0,1 1 0,1-1 0,-1 0 0,11 9 0,-3-1 0,1-2 0,0 0 0,1-1 0,0 0 0,1-1 0,1-1 0,28 13 0,-27-15 0,-1 0 0,26 17 0,-31-18 0,-1 0 0,1-1 0,1 0 0,-1-1 0,1-1 0,18 5 0,18 2 0,29 6 0,-72-17 0,0 0 0,1-1 0,-1 0 0,0 0 0,0-1 0,0 0 0,0 0 0,13-4 0,-15 3 0,-1-1 0,0 0 0,1 1 0,-1-1 0,0-1 0,0 1 0,-1-1 0,1 1 0,-1-1 0,0 0 0,0 0 0,0-1 0,4-7 0,4-10 0,13-37 0,-15 36 0,2-8 0,-2 0 0,0-1 0,6-54 0,-2 24 0,1-10 0,3-35 0,-10 67 0,5-67 0,-12 74 0,-2-159 0,-2 166 0,-11-40 0,5 27 0,3 12 0,-15-34 0,13 39 0,2 0 0,-8-36 0,8 27 0,-1 1 0,-2-1 0,0 2 0,-2-1 0,-19-32 0,-10-33 0,28 60 0,-23-41 0,25 55-118,-50-78-1129,50 82-5579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06:32:36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531 88 24575,'4'0'0,"-1"0"0,0 0 0,1 1 0,-1-1 0,1 1 0,-1 0 0,0 0 0,0 0 0,1 0 0,-1 1 0,0-1 0,0 1 0,0 0 0,-1 0 0,1 0 0,0 0 0,-1 0 0,1 1 0,-1-1 0,0 1 0,1-1 0,-1 1 0,-1 0 0,1 0 0,0 0 0,-1 0 0,1 0 0,-1 0 0,0 1 0,0-1 0,1 6 0,1 10 0,-1 0 0,0 0 0,-2 1 0,-2 28 0,1-21 0,0 472 0,-1-472 0,-1 0 0,-1 0 0,-16 51 0,12-48 0,1-1 0,-6 56 0,14-46 0,0 23 0,-2-58 0,1-1 0,0 0 0,-1 1 0,1-1 0,-1 0 0,0 1 0,0-1 0,-1 0 0,1 0 0,-1 0 0,1 0 0,-1 0 0,-3 3 0,5-5 0,-1-1 0,0 1 0,0-1 0,1 1 0,-1-1 0,0 1 0,0-1 0,0 0 0,0 1 0,0-1 0,0 0 0,0 0 0,1 1 0,-1-1 0,0 0 0,0 0 0,0 0 0,0 0 0,0 0 0,0-1 0,0 1 0,0 0 0,0 0 0,0-1 0,0 1 0,1 0 0,-1-1 0,0 1 0,0-1 0,0 1 0,1-1 0,-1 1 0,0-1 0,0 0 0,1 1 0,-1-1 0,1 0 0,-1 0 0,0 1 0,0-2 0,-2-2 0,0-1 0,0 1 0,0-1 0,0 0 0,-3-8 0,2-1 0,1 0 0,0 0 0,2 0 0,-2-28 0,3 24 0,-2 0 0,-5-29 0,-26-140 0,29 162 0,1 1 0,2-1 0,1-36 0,0 39 0,0 0 0,-1 0 0,-1 0 0,-8-38 0,4 34 0,0 0 0,2-1 0,-1-40 0,7-85 0,0 53 0,-3 75 0,1 14 0,-1 1 0,2-1 0,-1 0 0,1 0 0,3-13 0,-3 21 0,0-1 0,0 1 0,0-1 0,0 1 0,1 0 0,-1 0 0,0-1 0,1 1 0,0 0 0,-1 0 0,1 0 0,0 1 0,0-1 0,0 0 0,0 1 0,0-1 0,1 1 0,-1 0 0,0 0 0,1 0 0,-1 0 0,1 0 0,-1 0 0,1 1 0,2-1 0,12-1 0,0 0 0,35 2 0,-37 1 0,0 0 0,1-2 0,-1 0 0,22-5 0,-3-1 0,0 2 0,1 1 0,-1 1 0,1 3 0,52 4 0,-81-4 0,1 1 0,0 0 0,-1 0 0,1 1 0,-1 0 0,1 0 0,-1 1 0,0-1 0,0 1 0,0 1 0,7 4 0,-11-6 0,0 0 0,0 0 0,0 1 0,0-1 0,0 0 0,0 1 0,-1-1 0,1 1 0,-1 0 0,0 0 0,0-1 0,0 1 0,0 0 0,-1 0 0,1 0 0,-1 0 0,1 0 0,-1 0 0,0 0 0,0 0 0,0 0 0,-1 0 0,1 0 0,-1 0 0,0 0 0,-1 4 0,0-2 0,1-1 0,-1 0 0,0 0 0,0 0 0,-1 0 0,1 0 0,-1 0 0,0-1 0,0 1 0,0-1 0,0 0 0,-1 0 0,1 0 0,-8 5 0,-3-1 0,0 0 0,0 0 0,-17 4 0,-17 8 0,-46 18 0,12-6 0,64-25 0,0 0 0,-1-1 0,-32 4 0,1 0 0,33-5 0,1 1 0,-1 1 0,1 0 0,1 1 0,-22 12 0,36-19 0,1 0 0,-1 0 0,1 1 0,-1-1 0,1 0 0,-1 0 0,1 1 0,-1-1 0,1 1 0,-1-1 0,1 0 0,-1 1 0,1-1 0,0 1 0,-1-1 0,1 1 0,0-1 0,-1 1 0,1-1 0,0 1 0,0-1 0,0 1 0,-1-1 0,1 1 0,0-1 0,0 1 0,0 0 0,12 5 0,25-4 0,34-16 0,-54 9 0,1 1 0,22-2 0,295 3 0,-175 5 0,-58-2 0,-114 1 0,0 0 0,1 1 0,-24 7 0,-23 4 0,-17-8 0,43-4 0,1 2 0,-37 8 0,25-5 0,-1-1 0,1-2 0,-84-5 0,36 0 0,-76 2 0,944 0 0,-770 0 0,-3 0 0,-1-1 0,1 1 0,-1 0 0,1 0 0,-1 1 0,1-1 0,-1 1 0,0 0 0,1 0 0,-1 0 0,0 0 0,1 0 0,5 4 0,-9-5 0,0 1 0,0-1 0,0 0 0,0 1 0,0-1 0,0 0 0,0 1 0,0-1 0,0 0 0,0 1 0,0-1 0,0 0 0,0 1 0,0-1 0,0 0 0,-1 1 0,1-1 0,0 0 0,0 1 0,0-1 0,0 0 0,-1 0 0,1 1 0,0-1 0,0 0 0,-1 0 0,1 1 0,0-1 0,0 0 0,-1 0 0,1 0 0,0 0 0,-1 1 0,1-1 0,0 0 0,-1 0 0,1 0 0,0 0 0,-1 0 0,1 0 0,0 0 0,-1 0 0,1 0 0,0 0 0,-1 0 0,1 0 0,-1 0 0,-18 4 0,-62 7 0,-94 9 0,151-18 0,0 0 0,-24 7 0,24-4 0,-48 4 0,7-10 0,-29 1 0,85 1 0,-1 0 0,0 0 0,1 1 0,-1 1 0,1-1 0,0 2 0,-10 4 0,30-8 0,12-4 0,25-13 0,-34 11 0,0 1 0,1 0 0,0 1 0,0 1 0,20-3 0,131 6 0,-163-1 0,0 1 0,0-1 0,0 0 0,0 0 0,0 0 0,0 0 0,-1 0 0,1-1 0,0 1 0,-1-1 0,5-3 0,-7 5 0,1-1 0,-1 1 0,1-1 0,-1 1 0,1-1 0,-1 1 0,0-1 0,1 1 0,-1-1 0,0 1 0,1-1 0,-1 0 0,0 1 0,0-1 0,0 1 0,0-1 0,1 0 0,-1 1 0,0-1 0,0 1 0,0-1 0,0 0 0,-1 0 0,1 0 0,-1 0 0,1 0 0,-1 0 0,0 0 0,1 0 0,-1 0 0,0 1 0,0-1 0,0 0 0,0 0 0,0 1 0,0-1 0,0 1 0,0-1 0,0 1 0,0-1 0,0 1 0,-1-1 0,-12-3 0,0 1 0,0 0 0,-1 1 0,1 1 0,0 0 0,-28 2 0,24 0 0,1-1 0,-1 0 0,1-2 0,-25-4 0,-79-16 0,39 10 0,-96-16 0,161 25 0,-1 1 0,-32 0 0,36 2 0,-1-1 0,0 0 0,0 0 0,-15-5 0,29 6 0,1 0 0,-1 0 0,1 0 0,-1 0 0,1 0 0,-1 0 0,1 0 0,-1 0 0,1-1 0,-1 1 0,1 0 0,-1 0 0,1 0 0,-1-1 0,1 1 0,0 0 0,-1 0 0,1-1 0,-1 1 0,1 0 0,0-1 0,-1 1 0,1-1 0,0 1 0,0 0 0,-1-1 0,1 1 0,0-1 0,0 1 0,-1-1 0,15-6 0,26 1 0,338 3-426,-194 5 283,119-2-1127,-279 0-5082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3T06:32:37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1 24575,'0'2'0,"0"0"0,1 0 0,0 1 0,-1-1 0,1 0 0,0 0 0,0 0 0,0 0 0,0 0 0,0 0 0,1 0 0,-1-1 0,1 1 0,-1 0 0,1-1 0,-1 1 0,1-1 0,0 1 0,0-1 0,0 0 0,0 0 0,0 0 0,0 0 0,0 0 0,0 0 0,5 0 0,3 3 0,1-2 0,0 1 0,22 0 0,130 19 0,-128-16 0,15 5 0,12 3 0,20 0 0,-57-9 0,0 0 0,33 1 0,14-7 0,-48-1 0,0 2 0,0 0 0,0 2 0,47 9 0,-54-7 0,0-1 0,26 1 0,16 3 0,-58-7 0,-1 0 0,0 0 0,0 0 0,0 0 0,0 0 0,0 0 0,1 0 0,-1 0 0,0 0 0,0 0 0,0 0 0,0 0 0,0 0 0,0 0 0,1 0 0,-1 0 0,0 0 0,0 0 0,0 0 0,0 0 0,0 0 0,0 1 0,1-1 0,-1 0 0,0 0 0,0 0 0,0 0 0,0 0 0,0 0 0,0 0 0,0 0 0,0 0 0,1 1 0,-1-1 0,0 0 0,0 0 0,0 0 0,0 0 0,0 0 0,0 0 0,0 1 0,0-1 0,0 0 0,0 0 0,0 0 0,0 0 0,0 0 0,0 1 0,0-1 0,0 0 0,0 0 0,0 0 0,0 0 0,0 0 0,0 1 0,0-1 0,0 0 0,-1 0 0,1 0 0,0 0 0,0 0 0,-12 7 0,-17 2 0,-30-3 0,-1-2 0,-83-6 0,37 0 0,-600 2 0,1664 0 0,-951 0 0,0 1 0,-1 0 0,1 0 0,-1 0 0,1 1 0,10 4 0,-16-6 0,0 0 0,-1 1 0,1-1 0,0 0 0,0 1 0,0-1 0,-1 1 0,1 0 0,0-1 0,-1 1 0,1-1 0,0 1 0,-1 0 0,1 0 0,-1-1 0,1 1 0,-1 0 0,1 0 0,-1 0 0,0-1 0,1 1 0,-1 1 0,0 0 0,0-1 0,-1 0 0,1 1 0,-1-1 0,1 0 0,-1 1 0,0-1 0,1 0 0,-1 0 0,0 0 0,0 0 0,0 1 0,0-1 0,0 0 0,0-1 0,0 1 0,0 0 0,0 0 0,-1 0 0,0 0 0,-5 3 0,-1 1 0,1-2 0,-1 1 0,0-1 0,0 0 0,0-1 0,0 1 0,-13 0 0,-9 0 0,-33 0 0,38-3 0,1 1 0,-28 5 0,12 0 0,1-2 0,-43 0 0,-5-1 0,0 10 0,57-8 0,-47 4 0,58-8-118,-36-1 367,51 0-373,1-1-1,-1 1 0,0-1 1,1 0-1,-1 0 0,1 0 0,0 0 1,-1-1-1,1 0 0,0 1 1,-6-5-1,-3-6-6701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4C3CC-D0DF-4ECA-BA91-43C7E97BF442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C3947-9076-45CC-949B-ABDC9BAB1C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6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240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F005A-F2D1-8945-9C50-2CA0ABE255DC}" type="slidenum">
              <a:rPr kumimoji="1" lang="ko-US" altLang="en-US" smtClean="0"/>
              <a:t>64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5493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405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523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561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94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565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06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000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19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633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50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487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591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00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US" altLang="en-US" dirty="0"/>
              <a:t>이</a:t>
            </a:r>
            <a:r>
              <a:rPr kumimoji="1" lang="ko-KR" altLang="en-US" dirty="0"/>
              <a:t> 표에서 전반적으로 성능이 가장 우수한 모델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특정 시간대에서 성능이 우수한 모델일 경우 노란색으로 표시하였습니다</a:t>
            </a:r>
            <a:r>
              <a:rPr kumimoji="1" lang="en-US" altLang="ko-KR" dirty="0"/>
              <a:t>.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F005A-F2D1-8945-9C50-2CA0ABE255DC}" type="slidenum">
              <a:rPr kumimoji="1" lang="ko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1" lang="ko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51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834A6-D51D-4001-BD2A-A1BAB8782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87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CA0DB5-8062-4FE2-B8DC-17A1B9CF5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84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7482A8-63A9-4CA8-9C2B-B88A5713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E8861-7CE9-4045-9A9D-A38AFD2151B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39E77-22E1-4CC2-B15F-FBD9E7BD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0C53A5-BB7F-4DEE-97C9-2A820139D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DA4D60-1906-491A-B04E-BA67E3853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2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ED7E7-235A-49A1-A315-470A49F6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33400"/>
            <a:ext cx="9118600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1A0AC-F87C-4521-A584-0DD1FF71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373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1A0AC-F87C-4521-A584-0DD1FF71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0CF54-FE63-4309-81B6-88F13D68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E8861-7CE9-4045-9A9D-A38AFD2151B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82D27-A9F7-4E4D-BB32-55486498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96814A-AF47-4733-B0F3-B7AF8767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DA4D60-1906-491A-B04E-BA67E38533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172095D-49D3-4BDF-91CA-2C2B94BAC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33400"/>
            <a:ext cx="9118600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990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4E2D3-8EF5-4C4D-96D6-9C8DF04EA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8400" y="1635125"/>
            <a:ext cx="4813300" cy="4351338"/>
          </a:xfrm>
          <a:solidFill>
            <a:schemeClr val="bg1">
              <a:lumMod val="95000"/>
              <a:alpha val="25000"/>
            </a:schemeClr>
          </a:solidFill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71F4EB-667A-4F33-9B35-933FF56B7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5700" y="1635125"/>
            <a:ext cx="4813300" cy="4351338"/>
          </a:xfrm>
          <a:solidFill>
            <a:schemeClr val="bg1">
              <a:lumMod val="95000"/>
              <a:alpha val="25000"/>
            </a:schemeClr>
          </a:solidFill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9600B2F-716C-4006-A8B1-3AEF5B00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00" y="533400"/>
            <a:ext cx="9118600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7233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ED7E7-235A-49A1-A315-470A49F6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33400"/>
            <a:ext cx="9118600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1A0AC-F87C-4521-A584-0DD1FF71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17526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0C54D-ABA6-4C86-B5AE-D58E7543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AD3825-7941-4B10-A820-7BEDE1C35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A0DE6-E216-4FCB-93AB-CE2D2DADD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31C2CA-3751-4E29-8DE8-5EDACA277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BF9DD4-0924-4381-89D5-D6A274F04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231424-EB9A-4767-A827-5E9483583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E8861-7CE9-4045-9A9D-A38AFD2151BE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EAD820-5281-4E12-A755-409CC62F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F842F3-66F7-4C43-B663-F97C17DAC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DA4D60-1906-491A-B04E-BA67E38533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8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B550F9-F2DF-4604-82C9-231F7492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044B5-B6F0-476F-8C0C-B47072EC7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7B173E-3806-4EF0-AA9C-C4AC8767818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912" y="116564"/>
            <a:ext cx="584205" cy="5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5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61" r:id="rId5"/>
    <p:sldLayoutId id="2147483653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1.png"/><Relationship Id="rId5" Type="http://schemas.openxmlformats.org/officeDocument/2006/relationships/image" Target="../media/image350.png"/><Relationship Id="rId4" Type="http://schemas.openxmlformats.org/officeDocument/2006/relationships/image" Target="../media/image3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1.png"/><Relationship Id="rId5" Type="http://schemas.openxmlformats.org/officeDocument/2006/relationships/image" Target="../media/image350.png"/><Relationship Id="rId4" Type="http://schemas.openxmlformats.org/officeDocument/2006/relationships/image" Target="../media/image3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1.png"/><Relationship Id="rId5" Type="http://schemas.openxmlformats.org/officeDocument/2006/relationships/image" Target="../media/image350.png"/><Relationship Id="rId4" Type="http://schemas.openxmlformats.org/officeDocument/2006/relationships/image" Target="../media/image34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49.png"/><Relationship Id="rId21" Type="http://schemas.openxmlformats.org/officeDocument/2006/relationships/image" Target="../media/image21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5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13" Type="http://schemas.openxmlformats.org/officeDocument/2006/relationships/image" Target="../media/image146.png"/><Relationship Id="rId3" Type="http://schemas.openxmlformats.org/officeDocument/2006/relationships/image" Target="../media/image49.png"/><Relationship Id="rId7" Type="http://schemas.openxmlformats.org/officeDocument/2006/relationships/image" Target="../media/image1400.png"/><Relationship Id="rId12" Type="http://schemas.openxmlformats.org/officeDocument/2006/relationships/image" Target="../media/image1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0.png"/><Relationship Id="rId11" Type="http://schemas.openxmlformats.org/officeDocument/2006/relationships/image" Target="../media/image1440.png"/><Relationship Id="rId5" Type="http://schemas.openxmlformats.org/officeDocument/2006/relationships/image" Target="../media/image1380.png"/><Relationship Id="rId10" Type="http://schemas.openxmlformats.org/officeDocument/2006/relationships/image" Target="../media/image1430.png"/><Relationship Id="rId4" Type="http://schemas.openxmlformats.org/officeDocument/2006/relationships/image" Target="../media/image1370.png"/><Relationship Id="rId9" Type="http://schemas.openxmlformats.org/officeDocument/2006/relationships/image" Target="../media/image1420.png"/><Relationship Id="rId14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5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9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3.png"/><Relationship Id="rId4" Type="http://schemas.openxmlformats.org/officeDocument/2006/relationships/image" Target="../media/image21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2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0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0.png"/><Relationship Id="rId10" Type="http://schemas.openxmlformats.org/officeDocument/2006/relationships/image" Target="../media/image42.png"/><Relationship Id="rId4" Type="http://schemas.openxmlformats.org/officeDocument/2006/relationships/image" Target="../media/image280.pn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31.png"/><Relationship Id="rId4" Type="http://schemas.openxmlformats.org/officeDocument/2006/relationships/image" Target="../media/image47.png"/><Relationship Id="rId9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8.png"/><Relationship Id="rId9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59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microsoft.com/office/2007/relationships/hdphoto" Target="../media/hdphoto1.wdp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8.png"/><Relationship Id="rId9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91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12" Type="http://schemas.openxmlformats.org/officeDocument/2006/relationships/customXml" Target="../ink/ink2.xml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90.png"/><Relationship Id="rId5" Type="http://schemas.openxmlformats.org/officeDocument/2006/relationships/image" Target="../media/image65.png"/><Relationship Id="rId15" Type="http://schemas.openxmlformats.org/officeDocument/2006/relationships/image" Target="../media/image92.png"/><Relationship Id="rId10" Type="http://schemas.openxmlformats.org/officeDocument/2006/relationships/customXml" Target="../ink/ink1.xml"/><Relationship Id="rId4" Type="http://schemas.openxmlformats.org/officeDocument/2006/relationships/image" Target="../media/image8.png"/><Relationship Id="rId9" Type="http://schemas.openxmlformats.org/officeDocument/2006/relationships/image" Target="../media/image68.png"/><Relationship Id="rId14" Type="http://schemas.openxmlformats.org/officeDocument/2006/relationships/customXml" Target="../ink/ink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31.png"/><Relationship Id="rId4" Type="http://schemas.openxmlformats.org/officeDocument/2006/relationships/image" Target="../media/image9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8.png"/><Relationship Id="rId7" Type="http://schemas.openxmlformats.org/officeDocument/2006/relationships/image" Target="../media/image260.png"/><Relationship Id="rId12" Type="http://schemas.openxmlformats.org/officeDocument/2006/relationships/image" Target="../media/image7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100.png"/><Relationship Id="rId10" Type="http://schemas.openxmlformats.org/officeDocument/2006/relationships/image" Target="../media/image75.png"/><Relationship Id="rId4" Type="http://schemas.openxmlformats.org/officeDocument/2006/relationships/image" Target="../media/image99.png"/><Relationship Id="rId9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89.pn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21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21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08.png"/><Relationship Id="rId4" Type="http://schemas.openxmlformats.org/officeDocument/2006/relationships/image" Target="../media/image107.jp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49.png"/><Relationship Id="rId7" Type="http://schemas.openxmlformats.org/officeDocument/2006/relationships/image" Target="../media/image9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08.png"/><Relationship Id="rId4" Type="http://schemas.openxmlformats.org/officeDocument/2006/relationships/image" Target="../media/image107.jpg"/><Relationship Id="rId9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49.png"/><Relationship Id="rId7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49.png"/><Relationship Id="rId7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49.png"/><Relationship Id="rId7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1.png"/><Relationship Id="rId9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7.png"/><Relationship Id="rId4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49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11" Type="http://schemas.openxmlformats.org/officeDocument/2006/relationships/image" Target="../media/image132.png"/><Relationship Id="rId5" Type="http://schemas.openxmlformats.org/officeDocument/2006/relationships/image" Target="../media/image170.png"/><Relationship Id="rId10" Type="http://schemas.openxmlformats.org/officeDocument/2006/relationships/image" Target="../media/image64.png"/><Relationship Id="rId4" Type="http://schemas.openxmlformats.org/officeDocument/2006/relationships/image" Target="../media/image160.png"/><Relationship Id="rId9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EE37E-28ED-45A7-8730-F4100881E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8336"/>
            <a:ext cx="9144000" cy="1220664"/>
          </a:xfrm>
        </p:spPr>
        <p:txBody>
          <a:bodyPr>
            <a:no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예측 기상</a:t>
            </a:r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발전량을 활용한</a:t>
            </a:r>
            <a:b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태양광 발전량 예측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59CF587-E5D7-D6C1-6F6F-AAC696C4569B}"/>
              </a:ext>
            </a:extLst>
          </p:cNvPr>
          <p:cNvSpPr txBox="1">
            <a:spLocks/>
          </p:cNvSpPr>
          <p:nvPr/>
        </p:nvSpPr>
        <p:spPr>
          <a:xfrm>
            <a:off x="8341415" y="3908834"/>
            <a:ext cx="4300847" cy="19032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1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이정환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김동환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권가민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박준영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박채원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793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pic>
        <p:nvPicPr>
          <p:cNvPr id="15" name="Object 38">
            <a:extLst>
              <a:ext uri="{FF2B5EF4-FFF2-40B4-BE49-F238E27FC236}">
                <a16:creationId xmlns:a16="http://schemas.microsoft.com/office/drawing/2014/main" id="{594A1D1A-C5C7-3852-83B1-1F344BC6C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152648">
            <a:off x="8013755" y="5551450"/>
            <a:ext cx="749148" cy="4079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0F82DF-31D1-85D7-1112-791FBBC2994F}"/>
              </a:ext>
            </a:extLst>
          </p:cNvPr>
          <p:cNvSpPr txBox="1"/>
          <p:nvPr/>
        </p:nvSpPr>
        <p:spPr>
          <a:xfrm>
            <a:off x="8771773" y="5639559"/>
            <a:ext cx="2687609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발전량 입찰 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17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예측값이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필요하기 때문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제공 데이터 살펴보기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-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pred.csv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9D7FE5-B758-FFF3-4B63-59D924D40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69" y="1869000"/>
            <a:ext cx="5168437" cy="406725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14E718-669F-50CE-0F6C-479CE30AE1CB}"/>
              </a:ext>
            </a:extLst>
          </p:cNvPr>
          <p:cNvGrpSpPr/>
          <p:nvPr/>
        </p:nvGrpSpPr>
        <p:grpSpPr>
          <a:xfrm>
            <a:off x="6408518" y="1511028"/>
            <a:ext cx="5354330" cy="4128532"/>
            <a:chOff x="6109601" y="1581292"/>
            <a:chExt cx="5354330" cy="41285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D7E940-CAE9-FA30-6503-7091CD7DFD91}"/>
                </a:ext>
              </a:extLst>
            </p:cNvPr>
            <p:cNvSpPr txBox="1"/>
            <p:nvPr/>
          </p:nvSpPr>
          <p:spPr>
            <a:xfrm>
              <a:off x="6600664" y="2208720"/>
              <a:ext cx="4480670" cy="1061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model_id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: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해당 </a:t>
              </a:r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예측발전량의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 모델 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ID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amount :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시간대 별 </a:t>
              </a:r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예측발전량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aplestory OTF Light" panose="02000300000000000000" pitchFamily="2" charset="-128"/>
              </a:endParaRPr>
            </a:p>
          </p:txBody>
        </p:sp>
        <p:sp>
          <p:nvSpPr>
            <p:cNvPr id="14" name="사각형: 둥근 모서리 12">
              <a:extLst>
                <a:ext uri="{FF2B5EF4-FFF2-40B4-BE49-F238E27FC236}">
                  <a16:creationId xmlns:a16="http://schemas.microsoft.com/office/drawing/2014/main" id="{D71E923F-646D-5F3B-0D3A-83B1236828FA}"/>
                </a:ext>
              </a:extLst>
            </p:cNvPr>
            <p:cNvSpPr/>
            <p:nvPr/>
          </p:nvSpPr>
          <p:spPr>
            <a:xfrm>
              <a:off x="6218068" y="2054960"/>
              <a:ext cx="5245863" cy="1369031"/>
            </a:xfrm>
            <a:prstGeom prst="round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19F5AC-81E1-7E9A-024B-59E0CD513F2F}"/>
                </a:ext>
              </a:extLst>
            </p:cNvPr>
            <p:cNvSpPr txBox="1"/>
            <p:nvPr/>
          </p:nvSpPr>
          <p:spPr>
            <a:xfrm>
              <a:off x="6109601" y="1581292"/>
              <a:ext cx="31801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+mj-lt"/>
                  <a:ea typeface="+mj-ea"/>
                </a:rPr>
                <a:t>예측된 발전량 데이터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9BC6A15-B546-02F2-1390-2650666B42AB}"/>
                </a:ext>
              </a:extLst>
            </p:cNvPr>
            <p:cNvGrpSpPr/>
            <p:nvPr/>
          </p:nvGrpSpPr>
          <p:grpSpPr>
            <a:xfrm>
              <a:off x="6218068" y="3599277"/>
              <a:ext cx="5245863" cy="2110547"/>
              <a:chOff x="6218068" y="3599277"/>
              <a:chExt cx="5245863" cy="211054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0269FE-CF03-C29D-A19D-1F2E2D194D0B}"/>
                  </a:ext>
                </a:extLst>
              </p:cNvPr>
              <p:cNvSpPr txBox="1"/>
              <p:nvPr/>
            </p:nvSpPr>
            <p:spPr>
              <a:xfrm>
                <a:off x="6445040" y="3869880"/>
                <a:ext cx="4791918" cy="1569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실제 발전량 데이터와 다르게</a:t>
                </a:r>
                <a:endPara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round1, round2</a:t>
                </a:r>
                <a:r>
                  <a:rPr lang="ko-KR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로 분리되어 있고</a:t>
                </a:r>
                <a:endPara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200" dirty="0">
                    <a:solidFill>
                      <a:srgbClr val="C00000"/>
                    </a:solidFill>
                    <a:latin typeface="+mj-lt"/>
                    <a:ea typeface="Maplestory OTF Light" panose="02000300000000000000" pitchFamily="2" charset="-128"/>
                  </a:rPr>
                  <a:t>모델 역시 </a:t>
                </a:r>
                <a:r>
                  <a:rPr lang="en-US" altLang="ko-KR" sz="2200" dirty="0">
                    <a:solidFill>
                      <a:srgbClr val="C00000"/>
                    </a:solidFill>
                    <a:latin typeface="+mj-lt"/>
                    <a:ea typeface="Maplestory OTF Light" panose="02000300000000000000" pitchFamily="2" charset="-128"/>
                  </a:rPr>
                  <a:t>round1, 2</a:t>
                </a:r>
                <a:r>
                  <a:rPr lang="ko-KR" altLang="en-US" sz="2200" dirty="0">
                    <a:solidFill>
                      <a:srgbClr val="C00000"/>
                    </a:solidFill>
                    <a:latin typeface="+mj-lt"/>
                    <a:ea typeface="Maplestory OTF Light" panose="02000300000000000000" pitchFamily="2" charset="-128"/>
                  </a:rPr>
                  <a:t>로 </a:t>
                </a:r>
                <a:r>
                  <a:rPr lang="ko-KR" altLang="en-US" sz="2200" dirty="0" err="1">
                    <a:solidFill>
                      <a:srgbClr val="C00000"/>
                    </a:solidFill>
                    <a:latin typeface="+mj-lt"/>
                    <a:ea typeface="Maplestory OTF Light" panose="02000300000000000000" pitchFamily="2" charset="-128"/>
                  </a:rPr>
                  <a:t>구분되어있음</a:t>
                </a:r>
                <a:endParaRPr lang="en-US" altLang="ko-KR" sz="2200" dirty="0">
                  <a:solidFill>
                    <a:srgbClr val="C00000"/>
                  </a:solidFill>
                  <a:latin typeface="+mj-lt"/>
                  <a:ea typeface="Maplestory OTF Light" panose="02000300000000000000" pitchFamily="2" charset="-128"/>
                </a:endParaRPr>
              </a:p>
            </p:txBody>
          </p:sp>
          <p:sp>
            <p:nvSpPr>
              <p:cNvPr id="21" name="사각형: 둥근 모서리 12">
                <a:extLst>
                  <a:ext uri="{FF2B5EF4-FFF2-40B4-BE49-F238E27FC236}">
                    <a16:creationId xmlns:a16="http://schemas.microsoft.com/office/drawing/2014/main" id="{3597D75B-26C3-3492-EDBB-274F7509274C}"/>
                  </a:ext>
                </a:extLst>
              </p:cNvPr>
              <p:cNvSpPr/>
              <p:nvPr/>
            </p:nvSpPr>
            <p:spPr>
              <a:xfrm>
                <a:off x="6218068" y="3599277"/>
                <a:ext cx="5245863" cy="2110547"/>
              </a:xfrm>
              <a:prstGeom prst="roundRect">
                <a:avLst/>
              </a:prstGeom>
              <a:noFill/>
              <a:ln w="571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78956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8" name="제목 3">
            <a:extLst>
              <a:ext uri="{FF2B5EF4-FFF2-40B4-BE49-F238E27FC236}">
                <a16:creationId xmlns:a16="http://schemas.microsoft.com/office/drawing/2014/main" id="{8AA330C6-4DE9-DCA1-2A51-5C8DE42E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941C2D3C-B11D-CD1A-4FF6-53CA4AC52E4B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6A878-DC0B-06B3-2E24-AF7B32CA3D6F}"/>
              </a:ext>
            </a:extLst>
          </p:cNvPr>
          <p:cNvSpPr txBox="1"/>
          <p:nvPr/>
        </p:nvSpPr>
        <p:spPr>
          <a:xfrm>
            <a:off x="1353105" y="1582595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Multi Layer Perceptron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F0B67-BA0C-57F6-964C-5F8963A2923C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가장 기본적인 딥러닝 모델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생물 두뇌의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신경망 구조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아이디어 차용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46C13128-F6F7-69C7-9D58-E04A6E28ACCD}"/>
              </a:ext>
            </a:extLst>
          </p:cNvPr>
          <p:cNvSpPr/>
          <p:nvPr/>
        </p:nvSpPr>
        <p:spPr>
          <a:xfrm>
            <a:off x="3897865" y="3605550"/>
            <a:ext cx="540000" cy="540000"/>
          </a:xfrm>
          <a:prstGeom prst="flowChartConnector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C851EAD-93DB-3AA1-9750-E8904378FBAD}"/>
              </a:ext>
            </a:extLst>
          </p:cNvPr>
          <p:cNvSpPr/>
          <p:nvPr/>
        </p:nvSpPr>
        <p:spPr>
          <a:xfrm>
            <a:off x="3897865" y="4276181"/>
            <a:ext cx="540000" cy="540000"/>
          </a:xfrm>
          <a:prstGeom prst="flowChartConnector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824CCE3-6AFB-56A9-BE99-C0D7C4B2F009}"/>
              </a:ext>
            </a:extLst>
          </p:cNvPr>
          <p:cNvSpPr/>
          <p:nvPr/>
        </p:nvSpPr>
        <p:spPr>
          <a:xfrm>
            <a:off x="3897865" y="5540396"/>
            <a:ext cx="540000" cy="540000"/>
          </a:xfrm>
          <a:prstGeom prst="flowChartConnector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D1DEB5-4C76-E520-706E-3F194A7FF2B4}"/>
              </a:ext>
            </a:extLst>
          </p:cNvPr>
          <p:cNvGrpSpPr/>
          <p:nvPr/>
        </p:nvGrpSpPr>
        <p:grpSpPr>
          <a:xfrm>
            <a:off x="4149865" y="5053184"/>
            <a:ext cx="36000" cy="250209"/>
            <a:chOff x="2653485" y="4769886"/>
            <a:chExt cx="36000" cy="250209"/>
          </a:xfrm>
        </p:grpSpPr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BA35465A-CDB1-4829-BE8E-81CC1A391F95}"/>
                </a:ext>
              </a:extLst>
            </p:cNvPr>
            <p:cNvSpPr/>
            <p:nvPr/>
          </p:nvSpPr>
          <p:spPr>
            <a:xfrm>
              <a:off x="2653485" y="4984095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26" name="순서도: 연결자 25">
              <a:extLst>
                <a:ext uri="{FF2B5EF4-FFF2-40B4-BE49-F238E27FC236}">
                  <a16:creationId xmlns:a16="http://schemas.microsoft.com/office/drawing/2014/main" id="{EFCDEC49-C9DB-A990-70B4-F2437E4FEBFD}"/>
                </a:ext>
              </a:extLst>
            </p:cNvPr>
            <p:cNvSpPr/>
            <p:nvPr/>
          </p:nvSpPr>
          <p:spPr>
            <a:xfrm>
              <a:off x="2653485" y="487771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2889583E-8F94-0B69-9A67-C1F384096268}"/>
                </a:ext>
              </a:extLst>
            </p:cNvPr>
            <p:cNvSpPr/>
            <p:nvPr/>
          </p:nvSpPr>
          <p:spPr>
            <a:xfrm>
              <a:off x="2653485" y="4769886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300D96E-75AE-CBC5-5AAD-6740C24EF786}"/>
              </a:ext>
            </a:extLst>
          </p:cNvPr>
          <p:cNvSpPr txBox="1"/>
          <p:nvPr/>
        </p:nvSpPr>
        <p:spPr>
          <a:xfrm>
            <a:off x="3490020" y="6156839"/>
            <a:ext cx="135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입력층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CB13CC15-8AB6-D3E1-D8BC-53EB992911EA}"/>
              </a:ext>
            </a:extLst>
          </p:cNvPr>
          <p:cNvSpPr/>
          <p:nvPr/>
        </p:nvSpPr>
        <p:spPr>
          <a:xfrm>
            <a:off x="5556000" y="3605550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1889320E-8539-8056-067B-E859CA60FEB3}"/>
              </a:ext>
            </a:extLst>
          </p:cNvPr>
          <p:cNvSpPr/>
          <p:nvPr/>
        </p:nvSpPr>
        <p:spPr>
          <a:xfrm>
            <a:off x="5556000" y="4276181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737C256-AF79-3AF7-B688-4EDA718A199C}"/>
              </a:ext>
            </a:extLst>
          </p:cNvPr>
          <p:cNvSpPr/>
          <p:nvPr/>
        </p:nvSpPr>
        <p:spPr>
          <a:xfrm>
            <a:off x="5556000" y="5540396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C9E0B5E-AE0A-5218-F5B1-9C24BFA3366E}"/>
              </a:ext>
            </a:extLst>
          </p:cNvPr>
          <p:cNvGrpSpPr/>
          <p:nvPr/>
        </p:nvGrpSpPr>
        <p:grpSpPr>
          <a:xfrm>
            <a:off x="5808000" y="5053184"/>
            <a:ext cx="36000" cy="250209"/>
            <a:chOff x="2653485" y="4769886"/>
            <a:chExt cx="36000" cy="250209"/>
          </a:xfrm>
        </p:grpSpPr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619E5AA4-7290-99B9-4E8F-DE06F429E287}"/>
                </a:ext>
              </a:extLst>
            </p:cNvPr>
            <p:cNvSpPr/>
            <p:nvPr/>
          </p:nvSpPr>
          <p:spPr>
            <a:xfrm>
              <a:off x="2653485" y="4984095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6FAF288A-B7BC-8AB2-3B49-2390DBFDD55F}"/>
                </a:ext>
              </a:extLst>
            </p:cNvPr>
            <p:cNvSpPr/>
            <p:nvPr/>
          </p:nvSpPr>
          <p:spPr>
            <a:xfrm>
              <a:off x="2653485" y="487771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F8E1C988-7D31-DB52-4197-2B640710F8EF}"/>
                </a:ext>
              </a:extLst>
            </p:cNvPr>
            <p:cNvSpPr/>
            <p:nvPr/>
          </p:nvSpPr>
          <p:spPr>
            <a:xfrm>
              <a:off x="2653485" y="4769886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049877AD-4AF3-B881-00D0-9E95C2DAB463}"/>
              </a:ext>
            </a:extLst>
          </p:cNvPr>
          <p:cNvSpPr/>
          <p:nvPr/>
        </p:nvSpPr>
        <p:spPr>
          <a:xfrm>
            <a:off x="6631053" y="3605550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E36A5CBD-41F5-67E2-D07C-1B504BBA58EB}"/>
              </a:ext>
            </a:extLst>
          </p:cNvPr>
          <p:cNvSpPr/>
          <p:nvPr/>
        </p:nvSpPr>
        <p:spPr>
          <a:xfrm>
            <a:off x="6631053" y="4276181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68B97E76-2624-6CD0-575D-555CACD9EADE}"/>
              </a:ext>
            </a:extLst>
          </p:cNvPr>
          <p:cNvSpPr/>
          <p:nvPr/>
        </p:nvSpPr>
        <p:spPr>
          <a:xfrm>
            <a:off x="6631053" y="5540396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F49B40C-82E2-2DA1-E13F-7AA983BF65AA}"/>
              </a:ext>
            </a:extLst>
          </p:cNvPr>
          <p:cNvGrpSpPr/>
          <p:nvPr/>
        </p:nvGrpSpPr>
        <p:grpSpPr>
          <a:xfrm>
            <a:off x="6883053" y="5053184"/>
            <a:ext cx="36000" cy="250209"/>
            <a:chOff x="2653485" y="4769886"/>
            <a:chExt cx="36000" cy="250209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B0184C71-8B4D-4C97-DB6F-90886FAA3671}"/>
                </a:ext>
              </a:extLst>
            </p:cNvPr>
            <p:cNvSpPr/>
            <p:nvPr/>
          </p:nvSpPr>
          <p:spPr>
            <a:xfrm>
              <a:off x="2653485" y="4984095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5961019A-A8C2-345A-76F8-C3D1BDE84DDA}"/>
                </a:ext>
              </a:extLst>
            </p:cNvPr>
            <p:cNvSpPr/>
            <p:nvPr/>
          </p:nvSpPr>
          <p:spPr>
            <a:xfrm>
              <a:off x="2653485" y="487771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42" name="순서도: 연결자 41">
              <a:extLst>
                <a:ext uri="{FF2B5EF4-FFF2-40B4-BE49-F238E27FC236}">
                  <a16:creationId xmlns:a16="http://schemas.microsoft.com/office/drawing/2014/main" id="{70C5B1BF-F32B-E2E3-7A9D-6117FD68444C}"/>
                </a:ext>
              </a:extLst>
            </p:cNvPr>
            <p:cNvSpPr/>
            <p:nvPr/>
          </p:nvSpPr>
          <p:spPr>
            <a:xfrm>
              <a:off x="2653485" y="4769886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C6DD7F6-50A0-9313-D917-89FD09DFE4BD}"/>
              </a:ext>
            </a:extLst>
          </p:cNvPr>
          <p:cNvSpPr txBox="1"/>
          <p:nvPr/>
        </p:nvSpPr>
        <p:spPr>
          <a:xfrm>
            <a:off x="5692200" y="6156839"/>
            <a:ext cx="135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은닉층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B7F530B5-C220-620D-C7C9-5F222A8A5215}"/>
              </a:ext>
            </a:extLst>
          </p:cNvPr>
          <p:cNvSpPr/>
          <p:nvPr/>
        </p:nvSpPr>
        <p:spPr>
          <a:xfrm>
            <a:off x="8327839" y="4531184"/>
            <a:ext cx="540000" cy="540000"/>
          </a:xfrm>
          <a:prstGeom prst="flowChartConnector">
            <a:avLst/>
          </a:prstGeom>
          <a:solidFill>
            <a:srgbClr val="F7C4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505076-CB6E-7912-00DA-00345199C56D}"/>
              </a:ext>
            </a:extLst>
          </p:cNvPr>
          <p:cNvSpPr txBox="1"/>
          <p:nvPr/>
        </p:nvSpPr>
        <p:spPr>
          <a:xfrm>
            <a:off x="7919995" y="6084334"/>
            <a:ext cx="135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출력층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A3C15C9-DF58-7C12-AA3C-D30F9482B3E0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4437865" y="3872510"/>
            <a:ext cx="1118135" cy="1937886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78F185D-70ED-23A1-F36E-345CF5956017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4437865" y="3872510"/>
            <a:ext cx="1118135" cy="304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3B25338-D042-C9A0-F4AB-821DE0D5C8B1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4437865" y="3875564"/>
            <a:ext cx="1118135" cy="670617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A55A922-70CA-FEA0-D29E-26BEF31FE93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4437865" y="3875550"/>
            <a:ext cx="1118135" cy="679304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EEF5C4F-B26A-AD2F-8ADA-1346128A1FF2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434324" y="4546181"/>
            <a:ext cx="1121676" cy="1674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971553F-6827-778C-431B-4BDAB35E7B9B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4441406" y="4565498"/>
            <a:ext cx="1114594" cy="124489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F6A612D-281A-1A67-56B1-C5D7FC117372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4437603" y="5810396"/>
            <a:ext cx="111839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71C560F-63B3-B187-FB28-468039AFBA73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444987" y="4546181"/>
            <a:ext cx="1111013" cy="1261709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23BBA35-2D6F-DE2B-6B56-55CB823E765E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4441406" y="3875550"/>
            <a:ext cx="1114594" cy="193234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53EB3DF-B0EE-2391-E57E-74327B34FB52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6093784" y="3857919"/>
            <a:ext cx="537269" cy="1763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AAF72FF-760F-3D73-6010-FC3A12A5DE0F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6096000" y="3857919"/>
            <a:ext cx="535053" cy="688262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3002D02-25A6-080F-3596-CAC6051511CE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093784" y="3857508"/>
            <a:ext cx="537269" cy="195288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8B9388D-BFCD-44EE-7348-1A43A4EC1AF2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6092459" y="3875550"/>
            <a:ext cx="538594" cy="655634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16D1DA3-5F64-822B-EE0E-53DDAE9F941A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6092459" y="4528966"/>
            <a:ext cx="538594" cy="1721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9AFDA59-B9B4-9DB5-D27E-975EAED32C2C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092459" y="4526398"/>
            <a:ext cx="538594" cy="128399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56B3C08-4A5F-993D-CAA8-3F0C482D43E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6088878" y="5810396"/>
            <a:ext cx="542175" cy="8072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5AC7024-B20D-AFA0-AB85-099774545CA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6088878" y="4546181"/>
            <a:ext cx="542175" cy="126825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B451034-64B3-2CF6-252B-B39F8918CE0E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6088878" y="3875550"/>
            <a:ext cx="542175" cy="194598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E9B14EE-AE27-9C55-8415-6EDC1B4B085A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7171053" y="3864429"/>
            <a:ext cx="1156786" cy="93675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A4D8FA2-C58E-B27F-771E-1B7A618B9A4C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7171053" y="4537573"/>
            <a:ext cx="1156786" cy="26361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BB64D8C-2663-D477-2AEC-B2B3395A8D19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7171053" y="4801184"/>
            <a:ext cx="1156786" cy="999963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25A80BC-DBF9-FA9B-6A98-D357F66999EF}"/>
                  </a:ext>
                </a:extLst>
              </p:cNvPr>
              <p:cNvSpPr txBox="1"/>
              <p:nvPr/>
            </p:nvSpPr>
            <p:spPr>
              <a:xfrm>
                <a:off x="4000228" y="3679951"/>
                <a:ext cx="37285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25A80BC-DBF9-FA9B-6A98-D357F6699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28" y="3679951"/>
                <a:ext cx="372858" cy="353943"/>
              </a:xfrm>
              <a:prstGeom prst="rect">
                <a:avLst/>
              </a:prstGeom>
              <a:blipFill>
                <a:blip r:embed="rId4"/>
                <a:stretch>
                  <a:fillRect l="-8197" r="-4918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5420582-4C57-6880-16D2-77D46248275E}"/>
                  </a:ext>
                </a:extLst>
              </p:cNvPr>
              <p:cNvSpPr txBox="1"/>
              <p:nvPr/>
            </p:nvSpPr>
            <p:spPr>
              <a:xfrm>
                <a:off x="4000228" y="4346691"/>
                <a:ext cx="379656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5420582-4C57-6880-16D2-77D462482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28" y="4346691"/>
                <a:ext cx="379656" cy="353943"/>
              </a:xfrm>
              <a:prstGeom prst="rect">
                <a:avLst/>
              </a:prstGeom>
              <a:blipFill>
                <a:blip r:embed="rId5"/>
                <a:stretch>
                  <a:fillRect l="-8065" r="-4839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E33383-D445-BA24-9374-AAC4766420D2}"/>
                  </a:ext>
                </a:extLst>
              </p:cNvPr>
              <p:cNvSpPr txBox="1"/>
              <p:nvPr/>
            </p:nvSpPr>
            <p:spPr>
              <a:xfrm>
                <a:off x="4028854" y="5589559"/>
                <a:ext cx="397737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E33383-D445-BA24-9374-AAC476642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54" y="5589559"/>
                <a:ext cx="397737" cy="353943"/>
              </a:xfrm>
              <a:prstGeom prst="rect">
                <a:avLst/>
              </a:prstGeom>
              <a:blipFill>
                <a:blip r:embed="rId6"/>
                <a:stretch>
                  <a:fillRect l="-7692" b="-12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F77A0DD-C413-BE2C-3C0B-95CC8BF4D651}"/>
                  </a:ext>
                </a:extLst>
              </p:cNvPr>
              <p:cNvSpPr txBox="1"/>
              <p:nvPr/>
            </p:nvSpPr>
            <p:spPr>
              <a:xfrm>
                <a:off x="8468669" y="4624212"/>
                <a:ext cx="25833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F77A0DD-C413-BE2C-3C0B-95CC8BF4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669" y="4624212"/>
                <a:ext cx="258339" cy="353943"/>
              </a:xfrm>
              <a:prstGeom prst="rect">
                <a:avLst/>
              </a:prstGeom>
              <a:blipFill>
                <a:blip r:embed="rId7"/>
                <a:stretch>
                  <a:fillRect l="-23256" t="-18966" r="-74419" b="-25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707EEF1-D3D2-27EF-E401-3A0E2C18A247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MLP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176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8" name="제목 3">
            <a:extLst>
              <a:ext uri="{FF2B5EF4-FFF2-40B4-BE49-F238E27FC236}">
                <a16:creationId xmlns:a16="http://schemas.microsoft.com/office/drawing/2014/main" id="{8AA330C6-4DE9-DCA1-2A51-5C8DE42E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2" name="사각형: 둥근 모서리 12">
            <a:extLst>
              <a:ext uri="{FF2B5EF4-FFF2-40B4-BE49-F238E27FC236}">
                <a16:creationId xmlns:a16="http://schemas.microsoft.com/office/drawing/2014/main" id="{3B6A4A86-0AF9-C859-99A3-192F6DFFBE09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787BA-A6F8-B0B2-4915-42193A07F386}"/>
              </a:ext>
            </a:extLst>
          </p:cNvPr>
          <p:cNvSpPr txBox="1"/>
          <p:nvPr/>
        </p:nvSpPr>
        <p:spPr>
          <a:xfrm>
            <a:off x="1630014" y="1582595"/>
            <a:ext cx="206375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Dropout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0E69E-63A4-A0EC-C96E-8E6102F6CEA9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학습 과정에서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무작위 노드를 버리고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학습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실제 예측 시에는 모든 가중치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B860484-A95F-4839-AA67-196BC6F87326}"/>
              </a:ext>
            </a:extLst>
          </p:cNvPr>
          <p:cNvSpPr/>
          <p:nvPr/>
        </p:nvSpPr>
        <p:spPr>
          <a:xfrm>
            <a:off x="3897865" y="3605550"/>
            <a:ext cx="540000" cy="540000"/>
          </a:xfrm>
          <a:prstGeom prst="flowChartConnector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C77E21E-9280-9C26-ADD9-2C9D1DB9347F}"/>
              </a:ext>
            </a:extLst>
          </p:cNvPr>
          <p:cNvSpPr/>
          <p:nvPr/>
        </p:nvSpPr>
        <p:spPr>
          <a:xfrm>
            <a:off x="3897865" y="4276181"/>
            <a:ext cx="540000" cy="540000"/>
          </a:xfrm>
          <a:prstGeom prst="flowChartConnector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2DBF186-3528-AFCC-FD7A-CE7820945983}"/>
              </a:ext>
            </a:extLst>
          </p:cNvPr>
          <p:cNvSpPr/>
          <p:nvPr/>
        </p:nvSpPr>
        <p:spPr>
          <a:xfrm>
            <a:off x="3897865" y="5540396"/>
            <a:ext cx="540000" cy="540000"/>
          </a:xfrm>
          <a:prstGeom prst="flowChartConnector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E524FE-6065-CC22-4578-90B760F64BC7}"/>
              </a:ext>
            </a:extLst>
          </p:cNvPr>
          <p:cNvGrpSpPr/>
          <p:nvPr/>
        </p:nvGrpSpPr>
        <p:grpSpPr>
          <a:xfrm>
            <a:off x="4149865" y="5053184"/>
            <a:ext cx="36000" cy="250209"/>
            <a:chOff x="2653485" y="4769886"/>
            <a:chExt cx="36000" cy="250209"/>
          </a:xfrm>
        </p:grpSpPr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EEC24544-9312-2B6A-7669-7DDA9D38AEE1}"/>
                </a:ext>
              </a:extLst>
            </p:cNvPr>
            <p:cNvSpPr/>
            <p:nvPr/>
          </p:nvSpPr>
          <p:spPr>
            <a:xfrm>
              <a:off x="2653485" y="4984095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AD936E50-AAFE-3B32-7B18-E3F01B45FB4C}"/>
                </a:ext>
              </a:extLst>
            </p:cNvPr>
            <p:cNvSpPr/>
            <p:nvPr/>
          </p:nvSpPr>
          <p:spPr>
            <a:xfrm>
              <a:off x="2653485" y="487771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A62CC921-615A-31C8-4C3D-58881208F899}"/>
                </a:ext>
              </a:extLst>
            </p:cNvPr>
            <p:cNvSpPr/>
            <p:nvPr/>
          </p:nvSpPr>
          <p:spPr>
            <a:xfrm>
              <a:off x="2653485" y="4769886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7A40B34-9639-495D-9C4F-FD1D580C09BF}"/>
              </a:ext>
            </a:extLst>
          </p:cNvPr>
          <p:cNvSpPr txBox="1"/>
          <p:nvPr/>
        </p:nvSpPr>
        <p:spPr>
          <a:xfrm>
            <a:off x="3490020" y="6156839"/>
            <a:ext cx="135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입력층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E7B3DE32-4D0F-49F0-3E55-0EE5DF7997B8}"/>
              </a:ext>
            </a:extLst>
          </p:cNvPr>
          <p:cNvSpPr/>
          <p:nvPr/>
        </p:nvSpPr>
        <p:spPr>
          <a:xfrm>
            <a:off x="5556000" y="3605550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89DAA214-3CB9-A530-5FFC-E3909B926E3A}"/>
              </a:ext>
            </a:extLst>
          </p:cNvPr>
          <p:cNvSpPr/>
          <p:nvPr/>
        </p:nvSpPr>
        <p:spPr>
          <a:xfrm>
            <a:off x="5556000" y="4276181"/>
            <a:ext cx="540000" cy="540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5E0F8061-798D-C0FC-A58F-CD8788F4E074}"/>
              </a:ext>
            </a:extLst>
          </p:cNvPr>
          <p:cNvSpPr/>
          <p:nvPr/>
        </p:nvSpPr>
        <p:spPr>
          <a:xfrm>
            <a:off x="5556000" y="5540396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9AEF193-6268-8F33-2B17-0B8BAF0EDD24}"/>
              </a:ext>
            </a:extLst>
          </p:cNvPr>
          <p:cNvGrpSpPr/>
          <p:nvPr/>
        </p:nvGrpSpPr>
        <p:grpSpPr>
          <a:xfrm>
            <a:off x="5808000" y="5053184"/>
            <a:ext cx="36000" cy="250209"/>
            <a:chOff x="2653485" y="4769886"/>
            <a:chExt cx="36000" cy="250209"/>
          </a:xfrm>
        </p:grpSpPr>
        <p:sp>
          <p:nvSpPr>
            <p:cNvPr id="74" name="순서도: 연결자 73">
              <a:extLst>
                <a:ext uri="{FF2B5EF4-FFF2-40B4-BE49-F238E27FC236}">
                  <a16:creationId xmlns:a16="http://schemas.microsoft.com/office/drawing/2014/main" id="{154CB19E-2363-CF95-5859-07839CDEBB6C}"/>
                </a:ext>
              </a:extLst>
            </p:cNvPr>
            <p:cNvSpPr/>
            <p:nvPr/>
          </p:nvSpPr>
          <p:spPr>
            <a:xfrm>
              <a:off x="2653485" y="4984095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75" name="순서도: 연결자 74">
              <a:extLst>
                <a:ext uri="{FF2B5EF4-FFF2-40B4-BE49-F238E27FC236}">
                  <a16:creationId xmlns:a16="http://schemas.microsoft.com/office/drawing/2014/main" id="{E53B6031-D9FD-1F45-A8BB-7FF9411CD4B4}"/>
                </a:ext>
              </a:extLst>
            </p:cNvPr>
            <p:cNvSpPr/>
            <p:nvPr/>
          </p:nvSpPr>
          <p:spPr>
            <a:xfrm>
              <a:off x="2653485" y="487771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76" name="순서도: 연결자 75">
              <a:extLst>
                <a:ext uri="{FF2B5EF4-FFF2-40B4-BE49-F238E27FC236}">
                  <a16:creationId xmlns:a16="http://schemas.microsoft.com/office/drawing/2014/main" id="{F831BE9E-6D4E-0358-691F-82FBFDB689B0}"/>
                </a:ext>
              </a:extLst>
            </p:cNvPr>
            <p:cNvSpPr/>
            <p:nvPr/>
          </p:nvSpPr>
          <p:spPr>
            <a:xfrm>
              <a:off x="2653485" y="4769886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3AE856A3-07BE-B1A2-1DE2-40D2A5172E87}"/>
              </a:ext>
            </a:extLst>
          </p:cNvPr>
          <p:cNvSpPr/>
          <p:nvPr/>
        </p:nvSpPr>
        <p:spPr>
          <a:xfrm>
            <a:off x="6631053" y="3605550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id="{3E996D29-56AC-8D19-B005-EEDCF4D3EFFD}"/>
              </a:ext>
            </a:extLst>
          </p:cNvPr>
          <p:cNvSpPr/>
          <p:nvPr/>
        </p:nvSpPr>
        <p:spPr>
          <a:xfrm>
            <a:off x="6631053" y="4276181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41A6D82A-4C46-1947-06BD-4183B8ACD1CC}"/>
              </a:ext>
            </a:extLst>
          </p:cNvPr>
          <p:cNvSpPr/>
          <p:nvPr/>
        </p:nvSpPr>
        <p:spPr>
          <a:xfrm>
            <a:off x="6631053" y="5540396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384EBBA-81F2-260F-EEAF-309A1199CAD6}"/>
              </a:ext>
            </a:extLst>
          </p:cNvPr>
          <p:cNvGrpSpPr/>
          <p:nvPr/>
        </p:nvGrpSpPr>
        <p:grpSpPr>
          <a:xfrm>
            <a:off x="6883053" y="5053184"/>
            <a:ext cx="36000" cy="250209"/>
            <a:chOff x="2653485" y="4769886"/>
            <a:chExt cx="36000" cy="250209"/>
          </a:xfrm>
        </p:grpSpPr>
        <p:sp>
          <p:nvSpPr>
            <p:cNvPr id="81" name="순서도: 연결자 80">
              <a:extLst>
                <a:ext uri="{FF2B5EF4-FFF2-40B4-BE49-F238E27FC236}">
                  <a16:creationId xmlns:a16="http://schemas.microsoft.com/office/drawing/2014/main" id="{8CF0B546-4612-41B3-F1F1-0A861BA149D3}"/>
                </a:ext>
              </a:extLst>
            </p:cNvPr>
            <p:cNvSpPr/>
            <p:nvPr/>
          </p:nvSpPr>
          <p:spPr>
            <a:xfrm>
              <a:off x="2653485" y="4984095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82" name="순서도: 연결자 81">
              <a:extLst>
                <a:ext uri="{FF2B5EF4-FFF2-40B4-BE49-F238E27FC236}">
                  <a16:creationId xmlns:a16="http://schemas.microsoft.com/office/drawing/2014/main" id="{B387F033-C28C-DEFB-40A9-B6A8CB143DD3}"/>
                </a:ext>
              </a:extLst>
            </p:cNvPr>
            <p:cNvSpPr/>
            <p:nvPr/>
          </p:nvSpPr>
          <p:spPr>
            <a:xfrm>
              <a:off x="2653485" y="487771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96D4CEE9-D6B3-E472-EBAB-3A8276FDE92C}"/>
                </a:ext>
              </a:extLst>
            </p:cNvPr>
            <p:cNvSpPr/>
            <p:nvPr/>
          </p:nvSpPr>
          <p:spPr>
            <a:xfrm>
              <a:off x="2653485" y="4769886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830DC9B-8501-5E64-E8DF-6F48680C369C}"/>
              </a:ext>
            </a:extLst>
          </p:cNvPr>
          <p:cNvSpPr txBox="1"/>
          <p:nvPr/>
        </p:nvSpPr>
        <p:spPr>
          <a:xfrm>
            <a:off x="5692200" y="6156839"/>
            <a:ext cx="135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은닉층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AD5D712B-2850-DDF0-85BD-4E037AFEEF09}"/>
              </a:ext>
            </a:extLst>
          </p:cNvPr>
          <p:cNvSpPr/>
          <p:nvPr/>
        </p:nvSpPr>
        <p:spPr>
          <a:xfrm>
            <a:off x="8327839" y="4531184"/>
            <a:ext cx="540000" cy="540000"/>
          </a:xfrm>
          <a:prstGeom prst="flowChartConnector">
            <a:avLst/>
          </a:prstGeom>
          <a:solidFill>
            <a:srgbClr val="F7C4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A91552-97E0-914C-86EA-2200C42E2093}"/>
              </a:ext>
            </a:extLst>
          </p:cNvPr>
          <p:cNvSpPr txBox="1"/>
          <p:nvPr/>
        </p:nvSpPr>
        <p:spPr>
          <a:xfrm>
            <a:off x="7919995" y="6084334"/>
            <a:ext cx="135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출력층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7997C3-7252-A31C-6E65-569A5073F02A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4437865" y="3872510"/>
            <a:ext cx="1118135" cy="1937886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A5C1AA9-8C72-6C2E-59C9-CB10E1C7D726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437865" y="3872510"/>
            <a:ext cx="1118135" cy="304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6F4FF62-529A-4A37-89A6-823CE4C77421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4437865" y="3875564"/>
            <a:ext cx="1118135" cy="670617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977F254-6818-D97D-6298-38E3FB245374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437865" y="3875550"/>
            <a:ext cx="1118135" cy="679304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89627F1-CE47-CEBA-9A7B-ACFC06D91FDA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4434324" y="4546181"/>
            <a:ext cx="1121676" cy="16745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454EE98-E221-0ACA-7B32-ABF525BB2EDD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4441406" y="4565498"/>
            <a:ext cx="1114594" cy="124489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8ED2D1E-CCCB-A20A-36C1-2BE6831B4223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4437603" y="5810396"/>
            <a:ext cx="111839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0374C6D4-6BDF-F3EF-B30C-C4C3FF4A8EEC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4444987" y="4546181"/>
            <a:ext cx="1111013" cy="1261709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88EE269-8397-90D0-E9F9-499643D00A22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441406" y="3875550"/>
            <a:ext cx="1114594" cy="193234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6903DFC-7F42-4F65-7C4D-A2AD4123472C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6093784" y="3857919"/>
            <a:ext cx="537269" cy="1763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9707FA5-DF9D-1E94-3004-264A2144D421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6096000" y="3857919"/>
            <a:ext cx="535053" cy="688262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E81CDA42-202B-053D-24A9-2B75E9FA15C8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6093784" y="3857508"/>
            <a:ext cx="537269" cy="195288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308DC93-DE67-84C2-FF31-42AF7FE725C6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6092459" y="3875550"/>
            <a:ext cx="538594" cy="655634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4DA123F-3BB0-C30A-E0EF-FB8B67456F2B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6092459" y="4528966"/>
            <a:ext cx="538594" cy="17215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EC891AD-A7B2-9A70-FDE6-520CF3F8FC1F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6092459" y="4526398"/>
            <a:ext cx="538594" cy="1283998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29EF32A-A37B-7652-4FDE-D7054F4E1D52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6088878" y="5810396"/>
            <a:ext cx="542175" cy="8072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A65DE93-31B7-FA6E-C00F-1C17800C3219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6088878" y="4546181"/>
            <a:ext cx="542175" cy="126825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EC47934-2037-A8E5-222E-5E7E3494F6BD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6088878" y="3875550"/>
            <a:ext cx="542175" cy="194598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A692839-EC6D-4005-EC66-56085770115A}"/>
              </a:ext>
            </a:extLst>
          </p:cNvPr>
          <p:cNvCxnSpPr>
            <a:cxnSpLocks/>
            <a:endCxn id="85" idx="2"/>
          </p:cNvCxnSpPr>
          <p:nvPr/>
        </p:nvCxnSpPr>
        <p:spPr>
          <a:xfrm>
            <a:off x="7171053" y="3864429"/>
            <a:ext cx="1156786" cy="93675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FC83C02F-B548-EE2A-3716-A20395552B5E}"/>
              </a:ext>
            </a:extLst>
          </p:cNvPr>
          <p:cNvCxnSpPr>
            <a:cxnSpLocks/>
            <a:endCxn id="85" idx="2"/>
          </p:cNvCxnSpPr>
          <p:nvPr/>
        </p:nvCxnSpPr>
        <p:spPr>
          <a:xfrm>
            <a:off x="7171053" y="4537573"/>
            <a:ext cx="1156786" cy="26361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3EBB096-72DC-5841-2D4D-88A121F557FF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7171053" y="4801184"/>
            <a:ext cx="1156786" cy="999963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D1D4A76-10D5-9092-B4FC-A6A4920E9ADE}"/>
              </a:ext>
            </a:extLst>
          </p:cNvPr>
          <p:cNvCxnSpPr>
            <a:cxnSpLocks/>
            <a:stCxn id="71" idx="1"/>
            <a:endCxn id="71" idx="5"/>
          </p:cNvCxnSpPr>
          <p:nvPr/>
        </p:nvCxnSpPr>
        <p:spPr>
          <a:xfrm>
            <a:off x="5635081" y="4355262"/>
            <a:ext cx="381838" cy="38183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1551017-9353-27EE-DD86-C4D8839D2131}"/>
              </a:ext>
            </a:extLst>
          </p:cNvPr>
          <p:cNvCxnSpPr>
            <a:cxnSpLocks/>
            <a:stCxn id="71" idx="3"/>
            <a:endCxn id="71" idx="7"/>
          </p:cNvCxnSpPr>
          <p:nvPr/>
        </p:nvCxnSpPr>
        <p:spPr>
          <a:xfrm flipV="1">
            <a:off x="5635081" y="4355262"/>
            <a:ext cx="381838" cy="38183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B4BA93B-42C0-61B3-8C5F-5849397758DE}"/>
                  </a:ext>
                </a:extLst>
              </p:cNvPr>
              <p:cNvSpPr txBox="1"/>
              <p:nvPr/>
            </p:nvSpPr>
            <p:spPr>
              <a:xfrm>
                <a:off x="4000228" y="3679951"/>
                <a:ext cx="37285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B4BA93B-42C0-61B3-8C5F-584939775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28" y="3679951"/>
                <a:ext cx="372858" cy="353943"/>
              </a:xfrm>
              <a:prstGeom prst="rect">
                <a:avLst/>
              </a:prstGeom>
              <a:blipFill>
                <a:blip r:embed="rId4"/>
                <a:stretch>
                  <a:fillRect l="-8197" r="-4918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F140436-DD33-49D6-DB97-065FC5049B47}"/>
                  </a:ext>
                </a:extLst>
              </p:cNvPr>
              <p:cNvSpPr txBox="1"/>
              <p:nvPr/>
            </p:nvSpPr>
            <p:spPr>
              <a:xfrm>
                <a:off x="4000228" y="4346691"/>
                <a:ext cx="379656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F140436-DD33-49D6-DB97-065FC5049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28" y="4346691"/>
                <a:ext cx="379656" cy="353943"/>
              </a:xfrm>
              <a:prstGeom prst="rect">
                <a:avLst/>
              </a:prstGeom>
              <a:blipFill>
                <a:blip r:embed="rId5"/>
                <a:stretch>
                  <a:fillRect l="-8065" r="-4839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2C9420D-018C-4CEF-D6B6-5CAEA1872F18}"/>
                  </a:ext>
                </a:extLst>
              </p:cNvPr>
              <p:cNvSpPr txBox="1"/>
              <p:nvPr/>
            </p:nvSpPr>
            <p:spPr>
              <a:xfrm>
                <a:off x="4028854" y="5589559"/>
                <a:ext cx="397737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2C9420D-018C-4CEF-D6B6-5CAEA187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54" y="5589559"/>
                <a:ext cx="397737" cy="353943"/>
              </a:xfrm>
              <a:prstGeom prst="rect">
                <a:avLst/>
              </a:prstGeom>
              <a:blipFill>
                <a:blip r:embed="rId6"/>
                <a:stretch>
                  <a:fillRect l="-7692" b="-12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F8C55F-CB6E-1109-0E87-6732183AD7FF}"/>
                  </a:ext>
                </a:extLst>
              </p:cNvPr>
              <p:cNvSpPr txBox="1"/>
              <p:nvPr/>
            </p:nvSpPr>
            <p:spPr>
              <a:xfrm>
                <a:off x="8468669" y="4624212"/>
                <a:ext cx="25833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F8C55F-CB6E-1109-0E87-6732183A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669" y="4624212"/>
                <a:ext cx="258339" cy="353943"/>
              </a:xfrm>
              <a:prstGeom prst="rect">
                <a:avLst/>
              </a:prstGeom>
              <a:blipFill>
                <a:blip r:embed="rId7"/>
                <a:stretch>
                  <a:fillRect l="-23256" t="-18966" r="-74419" b="-25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C7F1E5-2216-08F2-220E-16B493CDA637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MLP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8186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8" name="제목 3">
            <a:extLst>
              <a:ext uri="{FF2B5EF4-FFF2-40B4-BE49-F238E27FC236}">
                <a16:creationId xmlns:a16="http://schemas.microsoft.com/office/drawing/2014/main" id="{8AA330C6-4DE9-DCA1-2A51-5C8DE42E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2" name="사각형: 둥근 모서리 12">
            <a:extLst>
              <a:ext uri="{FF2B5EF4-FFF2-40B4-BE49-F238E27FC236}">
                <a16:creationId xmlns:a16="http://schemas.microsoft.com/office/drawing/2014/main" id="{3B6A4A86-0AF9-C859-99A3-192F6DFFBE09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787BA-A6F8-B0B2-4915-42193A07F386}"/>
              </a:ext>
            </a:extLst>
          </p:cNvPr>
          <p:cNvSpPr txBox="1"/>
          <p:nvPr/>
        </p:nvSpPr>
        <p:spPr>
          <a:xfrm>
            <a:off x="1353105" y="1582595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Dropout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0E69E-63A4-A0EC-C96E-8E6102F6CEA9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학습 과정에서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무작위 노드를 버리고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학습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실제 예측 시에는 모든 가중치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2B860484-A95F-4839-AA67-196BC6F87326}"/>
              </a:ext>
            </a:extLst>
          </p:cNvPr>
          <p:cNvSpPr/>
          <p:nvPr/>
        </p:nvSpPr>
        <p:spPr>
          <a:xfrm>
            <a:off x="3897865" y="3605550"/>
            <a:ext cx="540000" cy="540000"/>
          </a:xfrm>
          <a:prstGeom prst="flowChartConnector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C77E21E-9280-9C26-ADD9-2C9D1DB9347F}"/>
              </a:ext>
            </a:extLst>
          </p:cNvPr>
          <p:cNvSpPr/>
          <p:nvPr/>
        </p:nvSpPr>
        <p:spPr>
          <a:xfrm>
            <a:off x="3897865" y="4276181"/>
            <a:ext cx="540000" cy="540000"/>
          </a:xfrm>
          <a:prstGeom prst="flowChartConnector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2DBF186-3528-AFCC-FD7A-CE7820945983}"/>
              </a:ext>
            </a:extLst>
          </p:cNvPr>
          <p:cNvSpPr/>
          <p:nvPr/>
        </p:nvSpPr>
        <p:spPr>
          <a:xfrm>
            <a:off x="3897865" y="5540396"/>
            <a:ext cx="540000" cy="540000"/>
          </a:xfrm>
          <a:prstGeom prst="flowChartConnector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E524FE-6065-CC22-4578-90B760F64BC7}"/>
              </a:ext>
            </a:extLst>
          </p:cNvPr>
          <p:cNvGrpSpPr/>
          <p:nvPr/>
        </p:nvGrpSpPr>
        <p:grpSpPr>
          <a:xfrm>
            <a:off x="4149865" y="5053184"/>
            <a:ext cx="36000" cy="250209"/>
            <a:chOff x="2653485" y="4769886"/>
            <a:chExt cx="36000" cy="250209"/>
          </a:xfrm>
        </p:grpSpPr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EEC24544-9312-2B6A-7669-7DDA9D38AEE1}"/>
                </a:ext>
              </a:extLst>
            </p:cNvPr>
            <p:cNvSpPr/>
            <p:nvPr/>
          </p:nvSpPr>
          <p:spPr>
            <a:xfrm>
              <a:off x="2653485" y="4984095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AD936E50-AAFE-3B32-7B18-E3F01B45FB4C}"/>
                </a:ext>
              </a:extLst>
            </p:cNvPr>
            <p:cNvSpPr/>
            <p:nvPr/>
          </p:nvSpPr>
          <p:spPr>
            <a:xfrm>
              <a:off x="2653485" y="487771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23" name="순서도: 연결자 22">
              <a:extLst>
                <a:ext uri="{FF2B5EF4-FFF2-40B4-BE49-F238E27FC236}">
                  <a16:creationId xmlns:a16="http://schemas.microsoft.com/office/drawing/2014/main" id="{A62CC921-615A-31C8-4C3D-58881208F899}"/>
                </a:ext>
              </a:extLst>
            </p:cNvPr>
            <p:cNvSpPr/>
            <p:nvPr/>
          </p:nvSpPr>
          <p:spPr>
            <a:xfrm>
              <a:off x="2653485" y="4769886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7A40B34-9639-495D-9C4F-FD1D580C09BF}"/>
              </a:ext>
            </a:extLst>
          </p:cNvPr>
          <p:cNvSpPr txBox="1"/>
          <p:nvPr/>
        </p:nvSpPr>
        <p:spPr>
          <a:xfrm>
            <a:off x="3490020" y="6156839"/>
            <a:ext cx="135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입력층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E7B3DE32-4D0F-49F0-3E55-0EE5DF7997B8}"/>
              </a:ext>
            </a:extLst>
          </p:cNvPr>
          <p:cNvSpPr/>
          <p:nvPr/>
        </p:nvSpPr>
        <p:spPr>
          <a:xfrm>
            <a:off x="5556000" y="3605550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89DAA214-3CB9-A530-5FFC-E3909B926E3A}"/>
              </a:ext>
            </a:extLst>
          </p:cNvPr>
          <p:cNvSpPr/>
          <p:nvPr/>
        </p:nvSpPr>
        <p:spPr>
          <a:xfrm>
            <a:off x="5556000" y="4276181"/>
            <a:ext cx="540000" cy="540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5E0F8061-798D-C0FC-A58F-CD8788F4E074}"/>
              </a:ext>
            </a:extLst>
          </p:cNvPr>
          <p:cNvSpPr/>
          <p:nvPr/>
        </p:nvSpPr>
        <p:spPr>
          <a:xfrm>
            <a:off x="5556000" y="5540396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9AEF193-6268-8F33-2B17-0B8BAF0EDD24}"/>
              </a:ext>
            </a:extLst>
          </p:cNvPr>
          <p:cNvGrpSpPr/>
          <p:nvPr/>
        </p:nvGrpSpPr>
        <p:grpSpPr>
          <a:xfrm>
            <a:off x="5808000" y="5053184"/>
            <a:ext cx="36000" cy="250209"/>
            <a:chOff x="2653485" y="4769886"/>
            <a:chExt cx="36000" cy="250209"/>
          </a:xfrm>
        </p:grpSpPr>
        <p:sp>
          <p:nvSpPr>
            <p:cNvPr id="74" name="순서도: 연결자 73">
              <a:extLst>
                <a:ext uri="{FF2B5EF4-FFF2-40B4-BE49-F238E27FC236}">
                  <a16:creationId xmlns:a16="http://schemas.microsoft.com/office/drawing/2014/main" id="{154CB19E-2363-CF95-5859-07839CDEBB6C}"/>
                </a:ext>
              </a:extLst>
            </p:cNvPr>
            <p:cNvSpPr/>
            <p:nvPr/>
          </p:nvSpPr>
          <p:spPr>
            <a:xfrm>
              <a:off x="2653485" y="4984095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75" name="순서도: 연결자 74">
              <a:extLst>
                <a:ext uri="{FF2B5EF4-FFF2-40B4-BE49-F238E27FC236}">
                  <a16:creationId xmlns:a16="http://schemas.microsoft.com/office/drawing/2014/main" id="{E53B6031-D9FD-1F45-A8BB-7FF9411CD4B4}"/>
                </a:ext>
              </a:extLst>
            </p:cNvPr>
            <p:cNvSpPr/>
            <p:nvPr/>
          </p:nvSpPr>
          <p:spPr>
            <a:xfrm>
              <a:off x="2653485" y="487771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76" name="순서도: 연결자 75">
              <a:extLst>
                <a:ext uri="{FF2B5EF4-FFF2-40B4-BE49-F238E27FC236}">
                  <a16:creationId xmlns:a16="http://schemas.microsoft.com/office/drawing/2014/main" id="{F831BE9E-6D4E-0358-691F-82FBFDB689B0}"/>
                </a:ext>
              </a:extLst>
            </p:cNvPr>
            <p:cNvSpPr/>
            <p:nvPr/>
          </p:nvSpPr>
          <p:spPr>
            <a:xfrm>
              <a:off x="2653485" y="4769886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3AE856A3-07BE-B1A2-1DE2-40D2A5172E87}"/>
              </a:ext>
            </a:extLst>
          </p:cNvPr>
          <p:cNvSpPr/>
          <p:nvPr/>
        </p:nvSpPr>
        <p:spPr>
          <a:xfrm>
            <a:off x="6631053" y="3605550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id="{3E996D29-56AC-8D19-B005-EEDCF4D3EFFD}"/>
              </a:ext>
            </a:extLst>
          </p:cNvPr>
          <p:cNvSpPr/>
          <p:nvPr/>
        </p:nvSpPr>
        <p:spPr>
          <a:xfrm>
            <a:off x="6631053" y="4276181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41A6D82A-4C46-1947-06BD-4183B8ACD1CC}"/>
              </a:ext>
            </a:extLst>
          </p:cNvPr>
          <p:cNvSpPr/>
          <p:nvPr/>
        </p:nvSpPr>
        <p:spPr>
          <a:xfrm>
            <a:off x="6631053" y="5540396"/>
            <a:ext cx="540000" cy="540000"/>
          </a:xfrm>
          <a:prstGeom prst="flowChartConnector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384EBBA-81F2-260F-EEAF-309A1199CAD6}"/>
              </a:ext>
            </a:extLst>
          </p:cNvPr>
          <p:cNvGrpSpPr/>
          <p:nvPr/>
        </p:nvGrpSpPr>
        <p:grpSpPr>
          <a:xfrm>
            <a:off x="6883053" y="5053184"/>
            <a:ext cx="36000" cy="250209"/>
            <a:chOff x="2653485" y="4769886"/>
            <a:chExt cx="36000" cy="250209"/>
          </a:xfrm>
        </p:grpSpPr>
        <p:sp>
          <p:nvSpPr>
            <p:cNvPr id="81" name="순서도: 연결자 80">
              <a:extLst>
                <a:ext uri="{FF2B5EF4-FFF2-40B4-BE49-F238E27FC236}">
                  <a16:creationId xmlns:a16="http://schemas.microsoft.com/office/drawing/2014/main" id="{8CF0B546-4612-41B3-F1F1-0A861BA149D3}"/>
                </a:ext>
              </a:extLst>
            </p:cNvPr>
            <p:cNvSpPr/>
            <p:nvPr/>
          </p:nvSpPr>
          <p:spPr>
            <a:xfrm>
              <a:off x="2653485" y="4984095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82" name="순서도: 연결자 81">
              <a:extLst>
                <a:ext uri="{FF2B5EF4-FFF2-40B4-BE49-F238E27FC236}">
                  <a16:creationId xmlns:a16="http://schemas.microsoft.com/office/drawing/2014/main" id="{B387F033-C28C-DEFB-40A9-B6A8CB143DD3}"/>
                </a:ext>
              </a:extLst>
            </p:cNvPr>
            <p:cNvSpPr/>
            <p:nvPr/>
          </p:nvSpPr>
          <p:spPr>
            <a:xfrm>
              <a:off x="2653485" y="4877717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83" name="순서도: 연결자 82">
              <a:extLst>
                <a:ext uri="{FF2B5EF4-FFF2-40B4-BE49-F238E27FC236}">
                  <a16:creationId xmlns:a16="http://schemas.microsoft.com/office/drawing/2014/main" id="{96D4CEE9-D6B3-E472-EBAB-3A8276FDE92C}"/>
                </a:ext>
              </a:extLst>
            </p:cNvPr>
            <p:cNvSpPr/>
            <p:nvPr/>
          </p:nvSpPr>
          <p:spPr>
            <a:xfrm>
              <a:off x="2653485" y="4769886"/>
              <a:ext cx="36000" cy="36000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830DC9B-8501-5E64-E8DF-6F48680C369C}"/>
              </a:ext>
            </a:extLst>
          </p:cNvPr>
          <p:cNvSpPr txBox="1"/>
          <p:nvPr/>
        </p:nvSpPr>
        <p:spPr>
          <a:xfrm>
            <a:off x="5692200" y="6156839"/>
            <a:ext cx="135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은닉층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AD5D712B-2850-DDF0-85BD-4E037AFEEF09}"/>
              </a:ext>
            </a:extLst>
          </p:cNvPr>
          <p:cNvSpPr/>
          <p:nvPr/>
        </p:nvSpPr>
        <p:spPr>
          <a:xfrm>
            <a:off x="8327839" y="4531184"/>
            <a:ext cx="540000" cy="540000"/>
          </a:xfrm>
          <a:prstGeom prst="flowChartConnector">
            <a:avLst/>
          </a:prstGeom>
          <a:solidFill>
            <a:srgbClr val="F7C4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A91552-97E0-914C-86EA-2200C42E2093}"/>
              </a:ext>
            </a:extLst>
          </p:cNvPr>
          <p:cNvSpPr txBox="1"/>
          <p:nvPr/>
        </p:nvSpPr>
        <p:spPr>
          <a:xfrm>
            <a:off x="7919995" y="6084334"/>
            <a:ext cx="135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출력층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577997C3-7252-A31C-6E65-569A5073F02A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4437865" y="3872510"/>
            <a:ext cx="1118135" cy="1937886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A5C1AA9-8C72-6C2E-59C9-CB10E1C7D726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437865" y="3872510"/>
            <a:ext cx="1118135" cy="304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6F4FF62-529A-4A37-89A6-823CE4C77421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4437865" y="3875564"/>
            <a:ext cx="1118135" cy="670617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E977F254-6818-D97D-6298-38E3FB245374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437865" y="3875550"/>
            <a:ext cx="1118135" cy="679304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89627F1-CE47-CEBA-9A7B-ACFC06D91FDA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4434324" y="4546181"/>
            <a:ext cx="1121676" cy="16745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454EE98-E221-0ACA-7B32-ABF525BB2EDD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4441406" y="4565498"/>
            <a:ext cx="1114594" cy="124489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8ED2D1E-CCCB-A20A-36C1-2BE6831B4223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4437603" y="5810396"/>
            <a:ext cx="1118397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0374C6D4-6BDF-F3EF-B30C-C4C3FF4A8EEC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4444987" y="4546181"/>
            <a:ext cx="1111013" cy="1261709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88EE269-8397-90D0-E9F9-499643D00A22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441406" y="3875550"/>
            <a:ext cx="1114594" cy="193234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6903DFC-7F42-4F65-7C4D-A2AD4123472C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6093784" y="3857919"/>
            <a:ext cx="537269" cy="1763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9707FA5-DF9D-1E94-3004-264A2144D421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6096000" y="3857919"/>
            <a:ext cx="535053" cy="688262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E81CDA42-202B-053D-24A9-2B75E9FA15C8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6093784" y="3857508"/>
            <a:ext cx="537269" cy="195288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308DC93-DE67-84C2-FF31-42AF7FE725C6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6092459" y="3875550"/>
            <a:ext cx="538594" cy="655634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4DA123F-3BB0-C30A-E0EF-FB8B67456F2B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6092459" y="4528966"/>
            <a:ext cx="538594" cy="17215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EC891AD-A7B2-9A70-FDE6-520CF3F8FC1F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6092459" y="4526398"/>
            <a:ext cx="538594" cy="1283998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529EF32A-A37B-7652-4FDE-D7054F4E1D52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6088878" y="5810396"/>
            <a:ext cx="542175" cy="8072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A65DE93-31B7-FA6E-C00F-1C17800C3219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6088878" y="4546181"/>
            <a:ext cx="542175" cy="126825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2EC47934-2037-A8E5-222E-5E7E3494F6BD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6088878" y="3875550"/>
            <a:ext cx="542175" cy="194598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A692839-EC6D-4005-EC66-56085770115A}"/>
              </a:ext>
            </a:extLst>
          </p:cNvPr>
          <p:cNvCxnSpPr>
            <a:cxnSpLocks/>
            <a:endCxn id="85" idx="2"/>
          </p:cNvCxnSpPr>
          <p:nvPr/>
        </p:nvCxnSpPr>
        <p:spPr>
          <a:xfrm>
            <a:off x="7171053" y="3864429"/>
            <a:ext cx="1156786" cy="93675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FC83C02F-B548-EE2A-3716-A20395552B5E}"/>
              </a:ext>
            </a:extLst>
          </p:cNvPr>
          <p:cNvCxnSpPr>
            <a:cxnSpLocks/>
            <a:endCxn id="85" idx="2"/>
          </p:cNvCxnSpPr>
          <p:nvPr/>
        </p:nvCxnSpPr>
        <p:spPr>
          <a:xfrm>
            <a:off x="7171053" y="4537573"/>
            <a:ext cx="1156786" cy="263611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3EBB096-72DC-5841-2D4D-88A121F557FF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7171053" y="4801184"/>
            <a:ext cx="1156786" cy="999963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D1D4A76-10D5-9092-B4FC-A6A4920E9ADE}"/>
              </a:ext>
            </a:extLst>
          </p:cNvPr>
          <p:cNvCxnSpPr>
            <a:cxnSpLocks/>
            <a:stCxn id="71" idx="1"/>
            <a:endCxn id="71" idx="5"/>
          </p:cNvCxnSpPr>
          <p:nvPr/>
        </p:nvCxnSpPr>
        <p:spPr>
          <a:xfrm>
            <a:off x="5635081" y="4355262"/>
            <a:ext cx="381838" cy="38183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1551017-9353-27EE-DD86-C4D8839D2131}"/>
              </a:ext>
            </a:extLst>
          </p:cNvPr>
          <p:cNvCxnSpPr>
            <a:cxnSpLocks/>
            <a:stCxn id="71" idx="3"/>
            <a:endCxn id="71" idx="7"/>
          </p:cNvCxnSpPr>
          <p:nvPr/>
        </p:nvCxnSpPr>
        <p:spPr>
          <a:xfrm flipV="1">
            <a:off x="5635081" y="4355262"/>
            <a:ext cx="381838" cy="38183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B4BA93B-42C0-61B3-8C5F-5849397758DE}"/>
                  </a:ext>
                </a:extLst>
              </p:cNvPr>
              <p:cNvSpPr txBox="1"/>
              <p:nvPr/>
            </p:nvSpPr>
            <p:spPr>
              <a:xfrm>
                <a:off x="4000228" y="3679951"/>
                <a:ext cx="37285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B4BA93B-42C0-61B3-8C5F-584939775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28" y="3679951"/>
                <a:ext cx="372858" cy="353943"/>
              </a:xfrm>
              <a:prstGeom prst="rect">
                <a:avLst/>
              </a:prstGeom>
              <a:blipFill>
                <a:blip r:embed="rId4"/>
                <a:stretch>
                  <a:fillRect l="-8197" r="-4918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F140436-DD33-49D6-DB97-065FC5049B47}"/>
                  </a:ext>
                </a:extLst>
              </p:cNvPr>
              <p:cNvSpPr txBox="1"/>
              <p:nvPr/>
            </p:nvSpPr>
            <p:spPr>
              <a:xfrm>
                <a:off x="4000228" y="4346691"/>
                <a:ext cx="379656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F140436-DD33-49D6-DB97-065FC5049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28" y="4346691"/>
                <a:ext cx="379656" cy="353943"/>
              </a:xfrm>
              <a:prstGeom prst="rect">
                <a:avLst/>
              </a:prstGeom>
              <a:blipFill>
                <a:blip r:embed="rId5"/>
                <a:stretch>
                  <a:fillRect l="-8065" r="-4839"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2C9420D-018C-4CEF-D6B6-5CAEA1872F18}"/>
                  </a:ext>
                </a:extLst>
              </p:cNvPr>
              <p:cNvSpPr txBox="1"/>
              <p:nvPr/>
            </p:nvSpPr>
            <p:spPr>
              <a:xfrm>
                <a:off x="4028854" y="5589559"/>
                <a:ext cx="397737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2C9420D-018C-4CEF-D6B6-5CAEA187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54" y="5589559"/>
                <a:ext cx="397737" cy="353943"/>
              </a:xfrm>
              <a:prstGeom prst="rect">
                <a:avLst/>
              </a:prstGeom>
              <a:blipFill>
                <a:blip r:embed="rId6"/>
                <a:stretch>
                  <a:fillRect l="-7692" b="-12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F8C55F-CB6E-1109-0E87-6732183AD7FF}"/>
                  </a:ext>
                </a:extLst>
              </p:cNvPr>
              <p:cNvSpPr txBox="1"/>
              <p:nvPr/>
            </p:nvSpPr>
            <p:spPr>
              <a:xfrm>
                <a:off x="8468669" y="4624212"/>
                <a:ext cx="25833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3F8C55F-CB6E-1109-0E87-6732183A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669" y="4624212"/>
                <a:ext cx="258339" cy="353943"/>
              </a:xfrm>
              <a:prstGeom prst="rect">
                <a:avLst/>
              </a:prstGeom>
              <a:blipFill>
                <a:blip r:embed="rId7"/>
                <a:stretch>
                  <a:fillRect l="-23256" t="-18966" r="-74419" b="-25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110;p19">
            <a:extLst>
              <a:ext uri="{FF2B5EF4-FFF2-40B4-BE49-F238E27FC236}">
                <a16:creationId xmlns:a16="http://schemas.microsoft.com/office/drawing/2014/main" id="{C580C3F1-FC18-9A78-421B-C83D490D9EC2}"/>
              </a:ext>
            </a:extLst>
          </p:cNvPr>
          <p:cNvSpPr/>
          <p:nvPr/>
        </p:nvSpPr>
        <p:spPr>
          <a:xfrm>
            <a:off x="1256540" y="1448453"/>
            <a:ext cx="9811510" cy="213957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95A130C6-56B3-FDC3-5BC8-664D91292B9C}"/>
              </a:ext>
            </a:extLst>
          </p:cNvPr>
          <p:cNvSpPr/>
          <p:nvPr/>
        </p:nvSpPr>
        <p:spPr>
          <a:xfrm>
            <a:off x="1398827" y="1646420"/>
            <a:ext cx="4142009" cy="1829297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60582-8F1F-FAAA-AF43-F4B4094B6992}"/>
              </a:ext>
            </a:extLst>
          </p:cNvPr>
          <p:cNvSpPr txBox="1"/>
          <p:nvPr/>
        </p:nvSpPr>
        <p:spPr>
          <a:xfrm>
            <a:off x="1871094" y="1964595"/>
            <a:ext cx="3124068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여러 모델을 앙상블한 효과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→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과적합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방지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8C504-1ED5-B37E-2B5F-86CB17EF9EBB}"/>
              </a:ext>
            </a:extLst>
          </p:cNvPr>
          <p:cNvSpPr txBox="1"/>
          <p:nvPr/>
        </p:nvSpPr>
        <p:spPr>
          <a:xfrm>
            <a:off x="6719231" y="1964595"/>
            <a:ext cx="3869378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드랍아웃을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적용할 경우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학습 속도가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2~3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배 느림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AF4BA5-E005-EF14-C6A0-FA88B259D74E}"/>
              </a:ext>
            </a:extLst>
          </p:cNvPr>
          <p:cNvSpPr/>
          <p:nvPr/>
        </p:nvSpPr>
        <p:spPr>
          <a:xfrm>
            <a:off x="6582915" y="1646420"/>
            <a:ext cx="4142009" cy="1829297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B1FD50-39CF-DD4B-18FD-F2F7BB8DAE70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MLP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2925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489F689-91E8-993C-21B9-BDABDBAF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84" y="2062136"/>
            <a:ext cx="3472733" cy="2641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7DDFB5-600C-8901-47BB-FEBEF2649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357" y="2062135"/>
            <a:ext cx="3453936" cy="262702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E7B3C29-F001-219E-E64B-5CDC05C92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76" y="2066897"/>
            <a:ext cx="3466473" cy="2636562"/>
          </a:xfrm>
          <a:prstGeom prst="rect">
            <a:avLst/>
          </a:prstGeom>
        </p:spPr>
      </p:pic>
      <p:sp>
        <p:nvSpPr>
          <p:cNvPr id="70" name="제목 3">
            <a:extLst>
              <a:ext uri="{FF2B5EF4-FFF2-40B4-BE49-F238E27FC236}">
                <a16:creationId xmlns:a16="http://schemas.microsoft.com/office/drawing/2014/main" id="{DFF12C3E-2C6E-893B-60A1-BBB91007235D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CC74B6AA-EDF2-2596-FA8B-565E0B243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923925"/>
              </p:ext>
            </p:extLst>
          </p:nvPr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Multi Layer Perceptron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M0~M3 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자외선 지수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고도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9156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LR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에서 사용하지 않은 모든 변수</a:t>
                      </a: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2" name="그림 71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D68E1BAE-254C-1B6E-234B-DF734CE8D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07" y="453749"/>
            <a:ext cx="1473129" cy="1473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7B7AE8-B675-7088-4929-D3CD2B4B7C26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MLP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4571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053E5E-6B9A-7D2E-ED13-50945B27A322}"/>
              </a:ext>
            </a:extLst>
          </p:cNvPr>
          <p:cNvGraphicFramePr>
            <a:graphicFrameLocks noGrp="1"/>
          </p:cNvGraphicFramePr>
          <p:nvPr/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+mj-lt"/>
                          <a:ea typeface="나눔스퀘어_ac" pitchFamily="50" charset="-127"/>
                        </a:rPr>
                        <a:t>(10.25~10.31)</a:t>
                      </a:r>
                      <a:endParaRPr lang="ko-KR" altLang="en-US" dirty="0">
                        <a:latin typeface="+mj-lt"/>
                        <a:ea typeface="나눔스퀘어_ac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나눔스퀘어_ac" pitchFamily="50" charset="-127"/>
                        </a:rPr>
                        <a:t>Multi Layer Perceptron</a:t>
                      </a:r>
                      <a:endParaRPr lang="ko-KR" altLang="en-US" dirty="0">
                        <a:latin typeface="+mj-lt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  <a:ea typeface="나눔스퀘어_ac" pitchFamily="50" charset="-127"/>
                        </a:rPr>
                        <a:t>M0~M3 , </a:t>
                      </a:r>
                      <a:r>
                        <a:rPr lang="ko-KR" altLang="en-US" sz="1600" dirty="0">
                          <a:latin typeface="+mj-lt"/>
                          <a:ea typeface="나눔스퀘어_ac" pitchFamily="50" charset="-127"/>
                        </a:rPr>
                        <a:t>자외선 지수</a:t>
                      </a:r>
                      <a:r>
                        <a:rPr lang="en-US" altLang="ko-KR" sz="1600" dirty="0">
                          <a:latin typeface="+mj-lt"/>
                          <a:ea typeface="나눔스퀘어_ac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+mj-lt"/>
                          <a:ea typeface="나눔스퀘어_ac" pitchFamily="50" charset="-127"/>
                        </a:rPr>
                        <a:t>고도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나눔스퀘어_ac" pitchFamily="50" charset="-127"/>
                        </a:rPr>
                        <a:t>9156</a:t>
                      </a:r>
                      <a:endParaRPr lang="ko-KR" altLang="en-US" dirty="0">
                        <a:latin typeface="+mj-lt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나눔스퀘어_ac" pitchFamily="50" charset="-127"/>
                        </a:rPr>
                        <a:t>시간별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나눔스퀘어_ac" pitchFamily="50" charset="-127"/>
                        </a:rPr>
                        <a:t>LGBM</a:t>
                      </a:r>
                      <a:endParaRPr lang="ko-KR" altLang="en-US" dirty="0">
                        <a:latin typeface="+mj-lt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  <a:ea typeface="나눔스퀘어_ac" pitchFamily="50" charset="-127"/>
                        </a:rPr>
                        <a:t>LR</a:t>
                      </a:r>
                      <a:r>
                        <a:rPr lang="ko-KR" altLang="en-US" sz="1600" dirty="0">
                          <a:latin typeface="+mj-lt"/>
                          <a:ea typeface="나눔스퀘어_ac" pitchFamily="50" charset="-127"/>
                        </a:rPr>
                        <a:t>에서 사용하지 않은 모든 변수</a:t>
                      </a: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0AE7259-B331-0229-70FE-27811DFFE322}"/>
              </a:ext>
            </a:extLst>
          </p:cNvPr>
          <p:cNvSpPr/>
          <p:nvPr/>
        </p:nvSpPr>
        <p:spPr>
          <a:xfrm>
            <a:off x="-25941" y="1607003"/>
            <a:ext cx="12303666" cy="53367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4A3869-7C4D-C8F6-57BC-FEAE2556B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84" y="2062136"/>
            <a:ext cx="3472733" cy="26413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79FAF7-7F49-6A1B-E6CE-01F3A1D5C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357" y="2062135"/>
            <a:ext cx="3453936" cy="26270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A0FD33-3F7B-7595-8204-A8FFBB82F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76" y="2066897"/>
            <a:ext cx="3466473" cy="2636562"/>
          </a:xfrm>
          <a:prstGeom prst="rect">
            <a:avLst/>
          </a:prstGeom>
        </p:spPr>
      </p:pic>
      <p:sp>
        <p:nvSpPr>
          <p:cNvPr id="12" name="제목 3">
            <a:extLst>
              <a:ext uri="{FF2B5EF4-FFF2-40B4-BE49-F238E27FC236}">
                <a16:creationId xmlns:a16="http://schemas.microsoft.com/office/drawing/2014/main" id="{819F2467-D468-C4C5-1568-5726997E92E0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B3C6C6-DBBC-B9D2-F1F0-6461BB9F48C1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B69C1-7C6A-7836-9A1A-4B3FF34D3C8C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여전히 </a:t>
            </a:r>
            <a:r>
              <a:rPr lang="ko-KR" altLang="en-US" sz="2200" dirty="0" err="1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뾰족점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에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대해서는 예측하지 못함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전체적으로 회귀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+</a:t>
            </a:r>
            <a:r>
              <a:rPr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LGBM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보다 잘 예측함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014E9BA-E4FF-00FF-99AF-92CB07922831}"/>
              </a:ext>
            </a:extLst>
          </p:cNvPr>
          <p:cNvSpPr/>
          <p:nvPr/>
        </p:nvSpPr>
        <p:spPr>
          <a:xfrm>
            <a:off x="6143057" y="2590312"/>
            <a:ext cx="369332" cy="369332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4EF238-BE1A-D6EB-9181-84D110E7EFD0}"/>
              </a:ext>
            </a:extLst>
          </p:cNvPr>
          <p:cNvSpPr/>
          <p:nvPr/>
        </p:nvSpPr>
        <p:spPr>
          <a:xfrm>
            <a:off x="7086600" y="-465426"/>
            <a:ext cx="5203825" cy="22990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6EDAC5C-C10A-93D1-AAD3-AFA7498C7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07" y="453749"/>
            <a:ext cx="1473129" cy="1473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44228D-2753-3551-8963-A3132E79B94D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MLP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8138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19" name="제목 3">
            <a:extLst>
              <a:ext uri="{FF2B5EF4-FFF2-40B4-BE49-F238E27FC236}">
                <a16:creationId xmlns:a16="http://schemas.microsoft.com/office/drawing/2014/main" id="{D269D758-AE91-89BA-A517-772ED91423A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sp>
        <p:nvSpPr>
          <p:cNvPr id="26" name="사각형: 둥근 모서리 12">
            <a:extLst>
              <a:ext uri="{FF2B5EF4-FFF2-40B4-BE49-F238E27FC236}">
                <a16:creationId xmlns:a16="http://schemas.microsoft.com/office/drawing/2014/main" id="{9A335E1A-790A-DCF2-3749-F9270ED9B70B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714EFA-8FDB-60BC-326E-D8CAACACF8F6}"/>
              </a:ext>
            </a:extLst>
          </p:cNvPr>
          <p:cNvSpPr txBox="1"/>
          <p:nvPr/>
        </p:nvSpPr>
        <p:spPr>
          <a:xfrm>
            <a:off x="1353105" y="1582595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Recurrent Neural Network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727D76-2564-D24C-99C0-C934D1707736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데이터에 적합한 딥러닝 모델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Hidden State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로 과거 시점 정보 기억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778743-E70E-0A5C-3698-E9DA0BF597A8}"/>
              </a:ext>
            </a:extLst>
          </p:cNvPr>
          <p:cNvSpPr/>
          <p:nvPr/>
        </p:nvSpPr>
        <p:spPr>
          <a:xfrm>
            <a:off x="8837988" y="4735405"/>
            <a:ext cx="720000" cy="540000"/>
          </a:xfrm>
          <a:prstGeom prst="roundRect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75010AC-80EA-23AD-DB6E-33E2EFA6081E}"/>
              </a:ext>
            </a:extLst>
          </p:cNvPr>
          <p:cNvSpPr/>
          <p:nvPr/>
        </p:nvSpPr>
        <p:spPr>
          <a:xfrm>
            <a:off x="4416476" y="4735405"/>
            <a:ext cx="720000" cy="540000"/>
          </a:xfrm>
          <a:prstGeom prst="roundRect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29B78CF-9287-42C7-2D99-A99095166DE8}"/>
              </a:ext>
            </a:extLst>
          </p:cNvPr>
          <p:cNvSpPr/>
          <p:nvPr/>
        </p:nvSpPr>
        <p:spPr>
          <a:xfrm>
            <a:off x="5890313" y="4735405"/>
            <a:ext cx="720000" cy="540000"/>
          </a:xfrm>
          <a:prstGeom prst="roundRect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9EBCF14-D50C-CD6B-C7ED-20D2246D6BA4}"/>
              </a:ext>
            </a:extLst>
          </p:cNvPr>
          <p:cNvSpPr/>
          <p:nvPr/>
        </p:nvSpPr>
        <p:spPr>
          <a:xfrm>
            <a:off x="7364150" y="4735405"/>
            <a:ext cx="720000" cy="540000"/>
          </a:xfrm>
          <a:prstGeom prst="roundRect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C4E5D78-CA27-10C1-D341-636F15A89C76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>
          <a:xfrm flipV="1">
            <a:off x="4776475" y="5275405"/>
            <a:ext cx="1" cy="53076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56F4CB-B846-A7F8-5FA4-DADDFE6ED038}"/>
              </a:ext>
            </a:extLst>
          </p:cNvPr>
          <p:cNvGrpSpPr/>
          <p:nvPr/>
        </p:nvGrpSpPr>
        <p:grpSpPr>
          <a:xfrm>
            <a:off x="4416475" y="5806171"/>
            <a:ext cx="751076" cy="720000"/>
            <a:chOff x="4487684" y="5947419"/>
            <a:chExt cx="751076" cy="720000"/>
          </a:xfrm>
        </p:grpSpPr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3AF12942-DE95-B29B-EEF7-BA2EA5F600DD}"/>
                </a:ext>
              </a:extLst>
            </p:cNvPr>
            <p:cNvSpPr/>
            <p:nvPr/>
          </p:nvSpPr>
          <p:spPr>
            <a:xfrm>
              <a:off x="4487684" y="5947419"/>
              <a:ext cx="720000" cy="720000"/>
            </a:xfrm>
            <a:prstGeom prst="flowChartConnector">
              <a:avLst/>
            </a:prstGeom>
            <a:solidFill>
              <a:srgbClr val="C6DE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607F796-8D51-F117-B798-E1B742C82A29}"/>
                    </a:ext>
                  </a:extLst>
                </p:cNvPr>
                <p:cNvSpPr txBox="1"/>
                <p:nvPr/>
              </p:nvSpPr>
              <p:spPr>
                <a:xfrm>
                  <a:off x="4628913" y="6123073"/>
                  <a:ext cx="609847" cy="3686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kumimoji="0" lang="ko-KR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607F796-8D51-F117-B798-E1B742C82A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13" y="6123073"/>
                  <a:ext cx="609847" cy="368691"/>
                </a:xfrm>
                <a:prstGeom prst="rect">
                  <a:avLst/>
                </a:prstGeom>
                <a:blipFill>
                  <a:blip r:embed="rId4"/>
                  <a:stretch>
                    <a:fillRect l="-9000" t="-3279" r="-8000"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116E12E-2A58-11CF-C277-74EC24194CFC}"/>
              </a:ext>
            </a:extLst>
          </p:cNvPr>
          <p:cNvCxnSpPr>
            <a:cxnSpLocks/>
          </p:cNvCxnSpPr>
          <p:nvPr/>
        </p:nvCxnSpPr>
        <p:spPr>
          <a:xfrm flipV="1">
            <a:off x="6250313" y="5275405"/>
            <a:ext cx="0" cy="40149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A2C0C2-8FAA-F8B0-B86E-7A06B621E04B}"/>
              </a:ext>
            </a:extLst>
          </p:cNvPr>
          <p:cNvGrpSpPr/>
          <p:nvPr/>
        </p:nvGrpSpPr>
        <p:grpSpPr>
          <a:xfrm>
            <a:off x="5890313" y="5676900"/>
            <a:ext cx="751076" cy="720000"/>
            <a:chOff x="4487684" y="5947419"/>
            <a:chExt cx="751076" cy="720000"/>
          </a:xfrm>
        </p:grpSpPr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FC3A3994-AECB-9239-FCD0-A62BC147327C}"/>
                </a:ext>
              </a:extLst>
            </p:cNvPr>
            <p:cNvSpPr/>
            <p:nvPr/>
          </p:nvSpPr>
          <p:spPr>
            <a:xfrm>
              <a:off x="4487684" y="5947419"/>
              <a:ext cx="720000" cy="720000"/>
            </a:xfrm>
            <a:prstGeom prst="flowChartConnector">
              <a:avLst/>
            </a:prstGeom>
            <a:solidFill>
              <a:srgbClr val="C6DE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F81E884-8493-CE78-FEEA-158F5A4D49B5}"/>
                    </a:ext>
                  </a:extLst>
                </p:cNvPr>
                <p:cNvSpPr txBox="1"/>
                <p:nvPr/>
              </p:nvSpPr>
              <p:spPr>
                <a:xfrm>
                  <a:off x="4628913" y="6123073"/>
                  <a:ext cx="609847" cy="3686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kumimoji="0" lang="ko-KR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F81E884-8493-CE78-FEEA-158F5A4D4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13" y="6123073"/>
                  <a:ext cx="609847" cy="368691"/>
                </a:xfrm>
                <a:prstGeom prst="rect">
                  <a:avLst/>
                </a:prstGeom>
                <a:blipFill>
                  <a:blip r:embed="rId5"/>
                  <a:stretch>
                    <a:fillRect l="-8000" t="-4918" r="-8000"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0D07B24-7806-51E1-441D-5703336DFDFA}"/>
              </a:ext>
            </a:extLst>
          </p:cNvPr>
          <p:cNvCxnSpPr>
            <a:cxnSpLocks/>
          </p:cNvCxnSpPr>
          <p:nvPr/>
        </p:nvCxnSpPr>
        <p:spPr>
          <a:xfrm flipV="1">
            <a:off x="7724149" y="5275405"/>
            <a:ext cx="0" cy="40149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AE7D3A-4B2F-B687-F891-0E5974FD72C6}"/>
              </a:ext>
            </a:extLst>
          </p:cNvPr>
          <p:cNvGrpSpPr/>
          <p:nvPr/>
        </p:nvGrpSpPr>
        <p:grpSpPr>
          <a:xfrm>
            <a:off x="7364149" y="5676900"/>
            <a:ext cx="751076" cy="720000"/>
            <a:chOff x="4487684" y="5947419"/>
            <a:chExt cx="751076" cy="720000"/>
          </a:xfrm>
        </p:grpSpPr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A9BC4223-1D33-F7F6-A926-48250FE7FA3A}"/>
                </a:ext>
              </a:extLst>
            </p:cNvPr>
            <p:cNvSpPr/>
            <p:nvPr/>
          </p:nvSpPr>
          <p:spPr>
            <a:xfrm>
              <a:off x="4487684" y="5947419"/>
              <a:ext cx="720000" cy="720000"/>
            </a:xfrm>
            <a:prstGeom prst="flowChartConnector">
              <a:avLst/>
            </a:prstGeom>
            <a:solidFill>
              <a:srgbClr val="C6DE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8F210F2-25B0-3315-E4D2-E886917392AB}"/>
                    </a:ext>
                  </a:extLst>
                </p:cNvPr>
                <p:cNvSpPr txBox="1"/>
                <p:nvPr/>
              </p:nvSpPr>
              <p:spPr>
                <a:xfrm>
                  <a:off x="4628913" y="6123073"/>
                  <a:ext cx="609847" cy="3686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kumimoji="0" lang="ko-KR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8F210F2-25B0-3315-E4D2-E88691739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13" y="6123073"/>
                  <a:ext cx="609847" cy="368691"/>
                </a:xfrm>
                <a:prstGeom prst="rect">
                  <a:avLst/>
                </a:prstGeom>
                <a:blipFill>
                  <a:blip r:embed="rId6"/>
                  <a:stretch>
                    <a:fillRect l="-8000" t="-4918" r="-8000"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5F2828E-FB1B-4B85-1A35-FB606C529CE0}"/>
              </a:ext>
            </a:extLst>
          </p:cNvPr>
          <p:cNvCxnSpPr>
            <a:cxnSpLocks/>
          </p:cNvCxnSpPr>
          <p:nvPr/>
        </p:nvCxnSpPr>
        <p:spPr>
          <a:xfrm flipV="1">
            <a:off x="9197985" y="5275405"/>
            <a:ext cx="0" cy="40149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03B24B-DA7F-3E24-95F0-10F9FAD6D976}"/>
              </a:ext>
            </a:extLst>
          </p:cNvPr>
          <p:cNvGrpSpPr/>
          <p:nvPr/>
        </p:nvGrpSpPr>
        <p:grpSpPr>
          <a:xfrm>
            <a:off x="8837985" y="5676900"/>
            <a:ext cx="751076" cy="720000"/>
            <a:chOff x="4487684" y="5947419"/>
            <a:chExt cx="751076" cy="720000"/>
          </a:xfrm>
        </p:grpSpPr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48659756-EB64-9890-C228-71F9230CC8AC}"/>
                </a:ext>
              </a:extLst>
            </p:cNvPr>
            <p:cNvSpPr/>
            <p:nvPr/>
          </p:nvSpPr>
          <p:spPr>
            <a:xfrm>
              <a:off x="4487684" y="5947419"/>
              <a:ext cx="720000" cy="720000"/>
            </a:xfrm>
            <a:prstGeom prst="flowChartConnector">
              <a:avLst/>
            </a:prstGeom>
            <a:solidFill>
              <a:srgbClr val="C6DE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B15CDAC-0C91-3699-8E77-1ED1CA9AE747}"/>
                    </a:ext>
                  </a:extLst>
                </p:cNvPr>
                <p:cNvSpPr txBox="1"/>
                <p:nvPr/>
              </p:nvSpPr>
              <p:spPr>
                <a:xfrm>
                  <a:off x="4628913" y="6123073"/>
                  <a:ext cx="609847" cy="3686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altLang="ko-KR" sz="2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kumimoji="0" lang="ko-KR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B15CDAC-0C91-3699-8E77-1ED1CA9AE7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913" y="6123073"/>
                  <a:ext cx="609847" cy="368691"/>
                </a:xfrm>
                <a:prstGeom prst="rect">
                  <a:avLst/>
                </a:prstGeom>
                <a:blipFill>
                  <a:blip r:embed="rId7"/>
                  <a:stretch>
                    <a:fillRect l="-9000" t="-4918" r="-8000"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25972D0-EB63-9F75-51AB-9C328B3AE631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136475" y="5005405"/>
            <a:ext cx="753838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0380D5-4C9C-680C-B59D-19E89F1F5547}"/>
                  </a:ext>
                </a:extLst>
              </p:cNvPr>
              <p:cNvSpPr txBox="1"/>
              <p:nvPr/>
            </p:nvSpPr>
            <p:spPr>
              <a:xfrm>
                <a:off x="5286995" y="4697628"/>
                <a:ext cx="4189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0380D5-4C9C-680C-B59D-19E89F1F5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995" y="4697628"/>
                <a:ext cx="418961" cy="307777"/>
              </a:xfrm>
              <a:prstGeom prst="rect">
                <a:avLst/>
              </a:prstGeom>
              <a:blipFill>
                <a:blip r:embed="rId8"/>
                <a:stretch>
                  <a:fillRect l="-11594" r="-1449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7EF0F2-7640-9682-D5EB-957A709EAC03}"/>
                  </a:ext>
                </a:extLst>
              </p:cNvPr>
              <p:cNvSpPr txBox="1"/>
              <p:nvPr/>
            </p:nvSpPr>
            <p:spPr>
              <a:xfrm>
                <a:off x="4776475" y="5426223"/>
                <a:ext cx="4249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07EF0F2-7640-9682-D5EB-957A709EA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475" y="5426223"/>
                <a:ext cx="424988" cy="307777"/>
              </a:xfrm>
              <a:prstGeom prst="rect">
                <a:avLst/>
              </a:prstGeom>
              <a:blipFill>
                <a:blip r:embed="rId9"/>
                <a:stretch>
                  <a:fillRect l="-13043" r="-1449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4632936-B30A-0E10-05EB-B794716A3A81}"/>
              </a:ext>
            </a:extLst>
          </p:cNvPr>
          <p:cNvCxnSpPr>
            <a:cxnSpLocks/>
            <a:endCxn id="53" idx="4"/>
          </p:cNvCxnSpPr>
          <p:nvPr/>
        </p:nvCxnSpPr>
        <p:spPr>
          <a:xfrm flipH="1" flipV="1">
            <a:off x="4776475" y="4206910"/>
            <a:ext cx="1" cy="52849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A8DBBA3C-CF3E-33EF-3D19-B9D362DC20DA}"/>
              </a:ext>
            </a:extLst>
          </p:cNvPr>
          <p:cNvSpPr/>
          <p:nvPr/>
        </p:nvSpPr>
        <p:spPr>
          <a:xfrm>
            <a:off x="4416475" y="3486910"/>
            <a:ext cx="720000" cy="720000"/>
          </a:xfrm>
          <a:prstGeom prst="flowChartConnector">
            <a:avLst/>
          </a:prstGeom>
          <a:solidFill>
            <a:srgbClr val="F7C4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CAA7CA-3A65-A177-C667-ECE04FD25518}"/>
                  </a:ext>
                </a:extLst>
              </p:cNvPr>
              <p:cNvSpPr txBox="1"/>
              <p:nvPr/>
            </p:nvSpPr>
            <p:spPr>
              <a:xfrm>
                <a:off x="4604120" y="3661873"/>
                <a:ext cx="584519" cy="368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CAA7CA-3A65-A177-C667-ECE04FD25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120" y="3661873"/>
                <a:ext cx="584519" cy="368691"/>
              </a:xfrm>
              <a:prstGeom prst="rect">
                <a:avLst/>
              </a:prstGeom>
              <a:blipFill>
                <a:blip r:embed="rId10"/>
                <a:stretch>
                  <a:fillRect l="-9375" t="-13333" r="-1875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6712FA5-BB01-6E49-85E6-9AC8804B0918}"/>
                  </a:ext>
                </a:extLst>
              </p:cNvPr>
              <p:cNvSpPr txBox="1"/>
              <p:nvPr/>
            </p:nvSpPr>
            <p:spPr>
              <a:xfrm>
                <a:off x="4789299" y="4318260"/>
                <a:ext cx="399340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6712FA5-BB01-6E49-85E6-9AC8804B0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299" y="4318260"/>
                <a:ext cx="399340" cy="331950"/>
              </a:xfrm>
              <a:prstGeom prst="rect">
                <a:avLst/>
              </a:prstGeom>
              <a:blipFill>
                <a:blip r:embed="rId11"/>
                <a:stretch>
                  <a:fillRect l="-13846" r="-46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D4E6C1-28C0-DA9E-0DB4-0C1E66CC203A}"/>
                  </a:ext>
                </a:extLst>
              </p:cNvPr>
              <p:cNvSpPr txBox="1"/>
              <p:nvPr/>
            </p:nvSpPr>
            <p:spPr>
              <a:xfrm>
                <a:off x="4529083" y="4811038"/>
                <a:ext cx="573555" cy="368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D4E6C1-28C0-DA9E-0DB4-0C1E66CC2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083" y="4811038"/>
                <a:ext cx="573555" cy="368691"/>
              </a:xfrm>
              <a:prstGeom prst="rect">
                <a:avLst/>
              </a:prstGeom>
              <a:blipFill>
                <a:blip r:embed="rId12"/>
                <a:stretch>
                  <a:fillRect l="-10638" t="-4918" r="-8511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3C61DD7-275D-B8D8-20F5-DAD10C07E177}"/>
              </a:ext>
            </a:extLst>
          </p:cNvPr>
          <p:cNvSpPr/>
          <p:nvPr/>
        </p:nvSpPr>
        <p:spPr>
          <a:xfrm>
            <a:off x="2935596" y="4735405"/>
            <a:ext cx="720000" cy="540000"/>
          </a:xfrm>
          <a:prstGeom prst="roundRect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68ECE9-8F1A-996D-A7EB-80FC73ADEA1B}"/>
                  </a:ext>
                </a:extLst>
              </p:cNvPr>
              <p:cNvSpPr txBox="1"/>
              <p:nvPr/>
            </p:nvSpPr>
            <p:spPr>
              <a:xfrm>
                <a:off x="3048203" y="4811038"/>
                <a:ext cx="573555" cy="368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68ECE9-8F1A-996D-A7EB-80FC73ADE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203" y="4811038"/>
                <a:ext cx="573555" cy="368691"/>
              </a:xfrm>
              <a:prstGeom prst="rect">
                <a:avLst/>
              </a:prstGeom>
              <a:blipFill>
                <a:blip r:embed="rId13"/>
                <a:stretch>
                  <a:fillRect l="-9574" t="-4918" r="-8511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E0C8052-1AA1-4A3F-33A7-D9D51AC43945}"/>
              </a:ext>
            </a:extLst>
          </p:cNvPr>
          <p:cNvCxnSpPr>
            <a:cxnSpLocks/>
          </p:cNvCxnSpPr>
          <p:nvPr/>
        </p:nvCxnSpPr>
        <p:spPr>
          <a:xfrm>
            <a:off x="3657943" y="5005405"/>
            <a:ext cx="753838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C71B69C-84D2-7440-33E9-DBDE2FBA5AE9}"/>
                  </a:ext>
                </a:extLst>
              </p:cNvPr>
              <p:cNvSpPr txBox="1"/>
              <p:nvPr/>
            </p:nvSpPr>
            <p:spPr>
              <a:xfrm>
                <a:off x="3808463" y="4697628"/>
                <a:ext cx="4189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C71B69C-84D2-7440-33E9-DBDE2FBA5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463" y="4697628"/>
                <a:ext cx="418961" cy="307777"/>
              </a:xfrm>
              <a:prstGeom prst="rect">
                <a:avLst/>
              </a:prstGeom>
              <a:blipFill>
                <a:blip r:embed="rId14"/>
                <a:stretch>
                  <a:fillRect l="-13235" r="-294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F5C53BD-4B8B-8E99-259C-AAD64968E9DC}"/>
              </a:ext>
            </a:extLst>
          </p:cNvPr>
          <p:cNvCxnSpPr>
            <a:cxnSpLocks/>
          </p:cNvCxnSpPr>
          <p:nvPr/>
        </p:nvCxnSpPr>
        <p:spPr>
          <a:xfrm>
            <a:off x="6614800" y="5004470"/>
            <a:ext cx="753838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73503FB-3E33-19FF-CE13-60C38D21B11D}"/>
              </a:ext>
            </a:extLst>
          </p:cNvPr>
          <p:cNvCxnSpPr>
            <a:cxnSpLocks/>
            <a:endCxn id="63" idx="4"/>
          </p:cNvCxnSpPr>
          <p:nvPr/>
        </p:nvCxnSpPr>
        <p:spPr>
          <a:xfrm flipH="1" flipV="1">
            <a:off x="6280732" y="4206910"/>
            <a:ext cx="1" cy="52849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55A25F5C-0FFD-3638-3687-7916C0AA12C3}"/>
              </a:ext>
            </a:extLst>
          </p:cNvPr>
          <p:cNvSpPr/>
          <p:nvPr/>
        </p:nvSpPr>
        <p:spPr>
          <a:xfrm>
            <a:off x="5920732" y="3486910"/>
            <a:ext cx="720000" cy="720000"/>
          </a:xfrm>
          <a:prstGeom prst="flowChartConnector">
            <a:avLst/>
          </a:prstGeom>
          <a:solidFill>
            <a:srgbClr val="F7C4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033230B-A95D-EA12-DB30-4A4F52D0102B}"/>
                  </a:ext>
                </a:extLst>
              </p:cNvPr>
              <p:cNvSpPr txBox="1"/>
              <p:nvPr/>
            </p:nvSpPr>
            <p:spPr>
              <a:xfrm>
                <a:off x="6033340" y="4811038"/>
                <a:ext cx="573555" cy="368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033230B-A95D-EA12-DB30-4A4F52D01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340" y="4811038"/>
                <a:ext cx="573555" cy="368691"/>
              </a:xfrm>
              <a:prstGeom prst="rect">
                <a:avLst/>
              </a:prstGeom>
              <a:blipFill>
                <a:blip r:embed="rId15"/>
                <a:stretch>
                  <a:fillRect l="-10638" t="-4918" r="-8511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154DFA9-32D0-A6FC-4907-F33E82855468}"/>
              </a:ext>
            </a:extLst>
          </p:cNvPr>
          <p:cNvCxnSpPr>
            <a:cxnSpLocks/>
          </p:cNvCxnSpPr>
          <p:nvPr/>
        </p:nvCxnSpPr>
        <p:spPr>
          <a:xfrm>
            <a:off x="8088638" y="5015426"/>
            <a:ext cx="753838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029D91D-2468-0FBC-FD4E-AFABE061BE73}"/>
              </a:ext>
            </a:extLst>
          </p:cNvPr>
          <p:cNvCxnSpPr>
            <a:cxnSpLocks/>
            <a:endCxn id="67" idx="4"/>
          </p:cNvCxnSpPr>
          <p:nvPr/>
        </p:nvCxnSpPr>
        <p:spPr>
          <a:xfrm flipH="1" flipV="1">
            <a:off x="7728638" y="4216931"/>
            <a:ext cx="1" cy="52849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18A87D28-055F-DEE9-33C2-27121571CEA4}"/>
              </a:ext>
            </a:extLst>
          </p:cNvPr>
          <p:cNvSpPr/>
          <p:nvPr/>
        </p:nvSpPr>
        <p:spPr>
          <a:xfrm>
            <a:off x="7368638" y="3496931"/>
            <a:ext cx="720000" cy="720000"/>
          </a:xfrm>
          <a:prstGeom prst="flowChartConnector">
            <a:avLst/>
          </a:prstGeom>
          <a:solidFill>
            <a:srgbClr val="F7C4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9F0799B-908E-29D1-6BA5-7C36E544232B}"/>
                  </a:ext>
                </a:extLst>
              </p:cNvPr>
              <p:cNvSpPr txBox="1"/>
              <p:nvPr/>
            </p:nvSpPr>
            <p:spPr>
              <a:xfrm>
                <a:off x="7481246" y="4821059"/>
                <a:ext cx="573555" cy="368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9F0799B-908E-29D1-6BA5-7C36E5442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46" y="4821059"/>
                <a:ext cx="573555" cy="368691"/>
              </a:xfrm>
              <a:prstGeom prst="rect">
                <a:avLst/>
              </a:prstGeom>
              <a:blipFill>
                <a:blip r:embed="rId16"/>
                <a:stretch>
                  <a:fillRect l="-9574" t="-5000" r="-851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1FD3935-8B06-9F36-04FC-3929296A0943}"/>
              </a:ext>
            </a:extLst>
          </p:cNvPr>
          <p:cNvCxnSpPr>
            <a:cxnSpLocks/>
            <a:endCxn id="70" idx="4"/>
          </p:cNvCxnSpPr>
          <p:nvPr/>
        </p:nvCxnSpPr>
        <p:spPr>
          <a:xfrm flipH="1" flipV="1">
            <a:off x="9158599" y="4215996"/>
            <a:ext cx="1" cy="528495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063F783F-C25E-94C4-CE69-4E736D3D2911}"/>
              </a:ext>
            </a:extLst>
          </p:cNvPr>
          <p:cNvSpPr/>
          <p:nvPr/>
        </p:nvSpPr>
        <p:spPr>
          <a:xfrm>
            <a:off x="8798599" y="3495996"/>
            <a:ext cx="720000" cy="720000"/>
          </a:xfrm>
          <a:prstGeom prst="flowChartConnector">
            <a:avLst/>
          </a:prstGeom>
          <a:solidFill>
            <a:srgbClr val="F7C4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0BDE1A7-92C8-F189-306C-6162DB905375}"/>
                  </a:ext>
                </a:extLst>
              </p:cNvPr>
              <p:cNvSpPr txBox="1"/>
              <p:nvPr/>
            </p:nvSpPr>
            <p:spPr>
              <a:xfrm>
                <a:off x="8911207" y="4820124"/>
                <a:ext cx="573555" cy="368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0BDE1A7-92C8-F189-306C-6162DB905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207" y="4820124"/>
                <a:ext cx="573555" cy="368691"/>
              </a:xfrm>
              <a:prstGeom prst="rect">
                <a:avLst/>
              </a:prstGeom>
              <a:blipFill>
                <a:blip r:embed="rId17"/>
                <a:stretch>
                  <a:fillRect l="-10638" t="-5000" r="-851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6D493AD-49CA-9C00-3EB0-768C01AB1831}"/>
                  </a:ext>
                </a:extLst>
              </p:cNvPr>
              <p:cNvSpPr txBox="1"/>
              <p:nvPr/>
            </p:nvSpPr>
            <p:spPr>
              <a:xfrm>
                <a:off x="6074158" y="3661873"/>
                <a:ext cx="584519" cy="368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6D493AD-49CA-9C00-3EB0-768C01AB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158" y="3661873"/>
                <a:ext cx="584519" cy="368691"/>
              </a:xfrm>
              <a:prstGeom prst="rect">
                <a:avLst/>
              </a:prstGeom>
              <a:blipFill>
                <a:blip r:embed="rId18"/>
                <a:stretch>
                  <a:fillRect l="-9375" t="-13333" r="-1875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75CC7BE-07BD-01BA-2823-5840040DC87F}"/>
                  </a:ext>
                </a:extLst>
              </p:cNvPr>
              <p:cNvSpPr txBox="1"/>
              <p:nvPr/>
            </p:nvSpPr>
            <p:spPr>
              <a:xfrm>
                <a:off x="7518041" y="3661873"/>
                <a:ext cx="584519" cy="368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75CC7BE-07BD-01BA-2823-5840040DC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041" y="3661873"/>
                <a:ext cx="584519" cy="368691"/>
              </a:xfrm>
              <a:prstGeom prst="rect">
                <a:avLst/>
              </a:prstGeom>
              <a:blipFill>
                <a:blip r:embed="rId19"/>
                <a:stretch>
                  <a:fillRect l="-9375" t="-13333" r="-1875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EBCA2C3-90F2-AD54-38C3-68BEC8460D09}"/>
                  </a:ext>
                </a:extLst>
              </p:cNvPr>
              <p:cNvSpPr txBox="1"/>
              <p:nvPr/>
            </p:nvSpPr>
            <p:spPr>
              <a:xfrm>
                <a:off x="8931453" y="3661873"/>
                <a:ext cx="584519" cy="368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23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kumimoji="0" lang="en-US" altLang="ko-KR" sz="23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 kumimoji="0" lang="ko-KR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EBCA2C3-90F2-AD54-38C3-68BEC8460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453" y="3661873"/>
                <a:ext cx="584519" cy="368691"/>
              </a:xfrm>
              <a:prstGeom prst="rect">
                <a:avLst/>
              </a:prstGeom>
              <a:blipFill>
                <a:blip r:embed="rId20"/>
                <a:stretch>
                  <a:fillRect l="-9375" t="-13333" r="-1875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Object 38">
            <a:extLst>
              <a:ext uri="{FF2B5EF4-FFF2-40B4-BE49-F238E27FC236}">
                <a16:creationId xmlns:a16="http://schemas.microsoft.com/office/drawing/2014/main" id="{D5C2C501-3431-FE1B-F973-18F215E3B9A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026474">
            <a:off x="2700545" y="5369658"/>
            <a:ext cx="586937" cy="31963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73CC2390-68DD-2848-EAB9-112092FAC08C}"/>
              </a:ext>
            </a:extLst>
          </p:cNvPr>
          <p:cNvSpPr txBox="1"/>
          <p:nvPr/>
        </p:nvSpPr>
        <p:spPr>
          <a:xfrm>
            <a:off x="2912269" y="5459603"/>
            <a:ext cx="1355689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제로벡터로 초기화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2C65C-B280-0985-02CD-D00E073766CB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RNN + 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3289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D740D7F-E6EC-4D44-14A9-1B9D8499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53" y="2062136"/>
            <a:ext cx="3549479" cy="26413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E2AC0C-0126-10ED-0B00-157849311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51" y="2062135"/>
            <a:ext cx="3433057" cy="25546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CCC569-83FB-8F63-F256-55A41FC7C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76" y="2062135"/>
            <a:ext cx="3511184" cy="262702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D7BACFDD-AA85-44F8-4B18-023D40C9367A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447FBB-C170-2FFA-ED08-9AB4DC6A2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52803"/>
              </p:ext>
            </p:extLst>
          </p:nvPr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Vanilla </a:t>
                      </a:r>
                      <a:r>
                        <a:rPr lang="en-US" altLang="ko-KR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RNN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M0~M3 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자외선 지수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고도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6657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LR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에서 사용하지 않은 모든 변수</a:t>
                      </a: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5C4F64-159C-0959-1F65-7884D0F5FCCF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RNN + 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8154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611D27-F4C7-0B2A-10B9-9BC83F774377}"/>
              </a:ext>
            </a:extLst>
          </p:cNvPr>
          <p:cNvSpPr/>
          <p:nvPr/>
        </p:nvSpPr>
        <p:spPr>
          <a:xfrm>
            <a:off x="-25941" y="1607003"/>
            <a:ext cx="12303666" cy="53367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740D7F-E6EC-4D44-14A9-1B9D8499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53" y="2062136"/>
            <a:ext cx="3549479" cy="26413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E2AC0C-0126-10ED-0B00-157849311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51" y="2062135"/>
            <a:ext cx="3433057" cy="25546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CCC569-83FB-8F63-F256-55A41FC7C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76" y="2062135"/>
            <a:ext cx="3511184" cy="262702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D7BACFDD-AA85-44F8-4B18-023D40C9367A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475D19CC-3BC9-DFF4-57B2-BBE7A21359A6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59E7-6D46-A2E1-CC80-CA8F5FA029C8}"/>
              </a:ext>
            </a:extLst>
          </p:cNvPr>
          <p:cNvSpPr txBox="1"/>
          <p:nvPr/>
        </p:nvSpPr>
        <p:spPr>
          <a:xfrm>
            <a:off x="2297578" y="5300120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오후 시간대 모델이 잘 학습하지 못한 것으로 판단됨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988863D-05CA-C782-25F9-E1EBAA955FAE}"/>
              </a:ext>
            </a:extLst>
          </p:cNvPr>
          <p:cNvCxnSpPr>
            <a:cxnSpLocks/>
          </p:cNvCxnSpPr>
          <p:nvPr/>
        </p:nvCxnSpPr>
        <p:spPr>
          <a:xfrm>
            <a:off x="3227293" y="2142565"/>
            <a:ext cx="0" cy="2328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EAC4689-19DE-41DD-D9DF-3E51CB7B977C}"/>
              </a:ext>
            </a:extLst>
          </p:cNvPr>
          <p:cNvCxnSpPr>
            <a:cxnSpLocks/>
          </p:cNvCxnSpPr>
          <p:nvPr/>
        </p:nvCxnSpPr>
        <p:spPr>
          <a:xfrm>
            <a:off x="6723530" y="2142565"/>
            <a:ext cx="0" cy="225874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655C32F-F70C-3AD7-04BE-4F540F82E9A6}"/>
              </a:ext>
            </a:extLst>
          </p:cNvPr>
          <p:cNvCxnSpPr>
            <a:cxnSpLocks/>
          </p:cNvCxnSpPr>
          <p:nvPr/>
        </p:nvCxnSpPr>
        <p:spPr>
          <a:xfrm>
            <a:off x="10167770" y="2142565"/>
            <a:ext cx="0" cy="232580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5ABF07-EDFC-4492-B4C7-DCDA4D4EB764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RNN + 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E953A5-5709-6536-42AC-537114622FD3}"/>
              </a:ext>
            </a:extLst>
          </p:cNvPr>
          <p:cNvSpPr/>
          <p:nvPr/>
        </p:nvSpPr>
        <p:spPr>
          <a:xfrm>
            <a:off x="6848061" y="-411711"/>
            <a:ext cx="5413031" cy="20187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698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2D43E3D1-EE97-A351-B64E-5EE35FFA9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D4545216-7D4F-2484-F858-E6B96D45A774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1F84F-1B41-34AF-8AE6-9C4020D1426F}"/>
              </a:ext>
            </a:extLst>
          </p:cNvPr>
          <p:cNvSpPr txBox="1"/>
          <p:nvPr/>
        </p:nvSpPr>
        <p:spPr>
          <a:xfrm>
            <a:off x="1353105" y="1582595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Long Short-Term Memory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457E7-D7EE-CA69-B980-48903953380C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RNN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계열의 시계열 모델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Cell State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 추가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하여 장기기억 문제 완화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9" name="Picture 6" descr="LSTM(Long-Short Term Memory)과 GRU(gated Recurrent Unit)(코드 추가해야함)">
            <a:extLst>
              <a:ext uri="{FF2B5EF4-FFF2-40B4-BE49-F238E27FC236}">
                <a16:creationId xmlns:a16="http://schemas.microsoft.com/office/drawing/2014/main" id="{4E82DCE9-10D3-0A67-0893-7122D3AE0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08"/>
          <a:stretch/>
        </p:blipFill>
        <p:spPr bwMode="auto">
          <a:xfrm>
            <a:off x="3439617" y="3225268"/>
            <a:ext cx="5452552" cy="349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7B4C2C-FE02-4899-F27F-171835F0175E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LSTM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8122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2D43E3D1-EE97-A351-B64E-5EE35FFA9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모델링</a:t>
            </a:r>
          </a:p>
        </p:txBody>
      </p:sp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D82A5CF9-DB1D-46DD-A5F1-14FB1E66526C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13354-1703-C5B0-7C14-FD452ACC9A8B}"/>
              </a:ext>
            </a:extLst>
          </p:cNvPr>
          <p:cNvSpPr txBox="1"/>
          <p:nvPr/>
        </p:nvSpPr>
        <p:spPr>
          <a:xfrm>
            <a:off x="1353105" y="1582595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Stacked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B9999-73CD-BB16-641E-048621C8325D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 이상의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레이어를 쌓은 구조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 레이어의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Hidden State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인풋으로 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EAE4F-3022-FE28-0F08-FAF3E1410B14}"/>
              </a:ext>
            </a:extLst>
          </p:cNvPr>
          <p:cNvGrpSpPr/>
          <p:nvPr/>
        </p:nvGrpSpPr>
        <p:grpSpPr>
          <a:xfrm>
            <a:off x="4090926" y="3499878"/>
            <a:ext cx="4713875" cy="3006859"/>
            <a:chOff x="344215" y="2405008"/>
            <a:chExt cx="6343408" cy="4120063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01C716B-D2AD-B600-57EB-05C85D66034F}"/>
                </a:ext>
              </a:extLst>
            </p:cNvPr>
            <p:cNvSpPr/>
            <p:nvPr/>
          </p:nvSpPr>
          <p:spPr>
            <a:xfrm>
              <a:off x="5422927" y="2405008"/>
              <a:ext cx="815671" cy="833171"/>
            </a:xfrm>
            <a:prstGeom prst="ellipse">
              <a:avLst/>
            </a:prstGeom>
            <a:solidFill>
              <a:srgbClr val="F7C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C7923B1-2EF7-2904-65DE-F45327A0853E}"/>
                </a:ext>
              </a:extLst>
            </p:cNvPr>
            <p:cNvGrpSpPr/>
            <p:nvPr/>
          </p:nvGrpSpPr>
          <p:grpSpPr>
            <a:xfrm>
              <a:off x="344215" y="2627959"/>
              <a:ext cx="6343408" cy="3897112"/>
              <a:chOff x="344215" y="2627959"/>
              <a:chExt cx="6343408" cy="3897112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7F57C25-0266-A5E4-47EC-6021CD5C8C34}"/>
                  </a:ext>
                </a:extLst>
              </p:cNvPr>
              <p:cNvSpPr/>
              <p:nvPr/>
            </p:nvSpPr>
            <p:spPr>
              <a:xfrm>
                <a:off x="440513" y="3524301"/>
                <a:ext cx="1300000" cy="717176"/>
              </a:xfrm>
              <a:prstGeom prst="roundRect">
                <a:avLst/>
              </a:prstGeom>
              <a:solidFill>
                <a:srgbClr val="B8D4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79302E78-A530-B306-79EA-D6ECB29B7A99}"/>
                  </a:ext>
                </a:extLst>
              </p:cNvPr>
              <p:cNvSpPr/>
              <p:nvPr/>
            </p:nvSpPr>
            <p:spPr>
              <a:xfrm>
                <a:off x="2032972" y="3530243"/>
                <a:ext cx="1300000" cy="717176"/>
              </a:xfrm>
              <a:prstGeom prst="roundRect">
                <a:avLst/>
              </a:prstGeom>
              <a:solidFill>
                <a:srgbClr val="B8D4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022F3EE-6710-526C-B438-D57512AD1E72}"/>
                  </a:ext>
                </a:extLst>
              </p:cNvPr>
              <p:cNvSpPr/>
              <p:nvPr/>
            </p:nvSpPr>
            <p:spPr>
              <a:xfrm>
                <a:off x="3625431" y="3522114"/>
                <a:ext cx="1300000" cy="717176"/>
              </a:xfrm>
              <a:prstGeom prst="roundRect">
                <a:avLst/>
              </a:prstGeom>
              <a:solidFill>
                <a:srgbClr val="B8D4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8CBEDA2-8A70-AAEE-61A2-5464F18B8A36}"/>
                  </a:ext>
                </a:extLst>
              </p:cNvPr>
              <p:cNvSpPr/>
              <p:nvPr/>
            </p:nvSpPr>
            <p:spPr>
              <a:xfrm>
                <a:off x="5217890" y="3522114"/>
                <a:ext cx="1300000" cy="717176"/>
              </a:xfrm>
              <a:prstGeom prst="roundRect">
                <a:avLst/>
              </a:prstGeom>
              <a:solidFill>
                <a:srgbClr val="B8D4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6E91364-D37E-17ED-5217-CDBBE02F87ED}"/>
                  </a:ext>
                </a:extLst>
              </p:cNvPr>
              <p:cNvSpPr/>
              <p:nvPr/>
            </p:nvSpPr>
            <p:spPr>
              <a:xfrm>
                <a:off x="682677" y="5691900"/>
                <a:ext cx="815671" cy="833171"/>
              </a:xfrm>
              <a:prstGeom prst="ellipse">
                <a:avLst/>
              </a:prstGeom>
              <a:solidFill>
                <a:srgbClr val="C6DE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2BD8357-3137-22DA-CF20-D84CA89F2496}"/>
                  </a:ext>
                </a:extLst>
              </p:cNvPr>
              <p:cNvSpPr/>
              <p:nvPr/>
            </p:nvSpPr>
            <p:spPr>
              <a:xfrm>
                <a:off x="440513" y="4694135"/>
                <a:ext cx="1300000" cy="717176"/>
              </a:xfrm>
              <a:prstGeom prst="roundRect">
                <a:avLst/>
              </a:prstGeom>
              <a:solidFill>
                <a:srgbClr val="EBF7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3F140903-B157-B311-08CB-C7BBB9860091}"/>
                  </a:ext>
                </a:extLst>
              </p:cNvPr>
              <p:cNvSpPr/>
              <p:nvPr/>
            </p:nvSpPr>
            <p:spPr>
              <a:xfrm>
                <a:off x="2032972" y="4700077"/>
                <a:ext cx="1300000" cy="717176"/>
              </a:xfrm>
              <a:prstGeom prst="roundRect">
                <a:avLst/>
              </a:prstGeom>
              <a:solidFill>
                <a:srgbClr val="EBF7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640F8FF-B9B4-4A60-B49D-1202E6E0FDFF}"/>
                  </a:ext>
                </a:extLst>
              </p:cNvPr>
              <p:cNvSpPr/>
              <p:nvPr/>
            </p:nvSpPr>
            <p:spPr>
              <a:xfrm>
                <a:off x="3625431" y="4691948"/>
                <a:ext cx="1300001" cy="717175"/>
              </a:xfrm>
              <a:prstGeom prst="roundRect">
                <a:avLst/>
              </a:prstGeom>
              <a:solidFill>
                <a:srgbClr val="EBF7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81333A4E-2F21-B525-1275-D6224A26DFDB}"/>
                  </a:ext>
                </a:extLst>
              </p:cNvPr>
              <p:cNvSpPr/>
              <p:nvPr/>
            </p:nvSpPr>
            <p:spPr>
              <a:xfrm>
                <a:off x="5217890" y="4691948"/>
                <a:ext cx="1300000" cy="717176"/>
              </a:xfrm>
              <a:prstGeom prst="roundRect">
                <a:avLst/>
              </a:prstGeom>
              <a:solidFill>
                <a:srgbClr val="EBF7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05499C2-763E-E03D-563E-1F30A0C49A59}"/>
                  </a:ext>
                </a:extLst>
              </p:cNvPr>
              <p:cNvSpPr/>
              <p:nvPr/>
            </p:nvSpPr>
            <p:spPr>
              <a:xfrm>
                <a:off x="2247732" y="5691900"/>
                <a:ext cx="815671" cy="833171"/>
              </a:xfrm>
              <a:prstGeom prst="ellipse">
                <a:avLst/>
              </a:prstGeom>
              <a:solidFill>
                <a:srgbClr val="C6DE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1C16040-8506-CE53-C832-87FD8171F2C7}"/>
                  </a:ext>
                </a:extLst>
              </p:cNvPr>
              <p:cNvSpPr/>
              <p:nvPr/>
            </p:nvSpPr>
            <p:spPr>
              <a:xfrm>
                <a:off x="3812787" y="5691900"/>
                <a:ext cx="815671" cy="833171"/>
              </a:xfrm>
              <a:prstGeom prst="ellipse">
                <a:avLst/>
              </a:prstGeom>
              <a:solidFill>
                <a:srgbClr val="C6DE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CECB054B-03DB-A864-E445-A1A45FAF7F47}"/>
                  </a:ext>
                </a:extLst>
              </p:cNvPr>
              <p:cNvSpPr/>
              <p:nvPr/>
            </p:nvSpPr>
            <p:spPr>
              <a:xfrm>
                <a:off x="5422928" y="5679104"/>
                <a:ext cx="815671" cy="833171"/>
              </a:xfrm>
              <a:prstGeom prst="ellipse">
                <a:avLst/>
              </a:prstGeom>
              <a:solidFill>
                <a:srgbClr val="C6DE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2D95A0AF-3180-04C3-F289-78933BDB2B44}"/>
                  </a:ext>
                </a:extLst>
              </p:cNvPr>
              <p:cNvCxnSpPr>
                <a:cxnSpLocks/>
                <a:stCxn id="16" idx="3"/>
                <a:endCxn id="17" idx="1"/>
              </p:cNvCxnSpPr>
              <p:nvPr/>
            </p:nvCxnSpPr>
            <p:spPr>
              <a:xfrm>
                <a:off x="1740513" y="3882889"/>
                <a:ext cx="292459" cy="59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ED807FF3-BC98-F700-9B68-AC1F9A4932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756" y="3874760"/>
                <a:ext cx="292459" cy="59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8C88EB38-25A9-D394-6CFF-D291D0597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2654" y="3906992"/>
                <a:ext cx="292459" cy="59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F8C15C93-3E64-B6E7-2068-8E89FCF188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061" y="4994646"/>
                <a:ext cx="292459" cy="59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3719F053-ED2D-87C4-9718-3ABE34DF2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7304" y="4986517"/>
                <a:ext cx="292459" cy="59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6FD6453C-A860-DE19-04BF-997596DFD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4202" y="5018749"/>
                <a:ext cx="292459" cy="59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80790E48-9339-BF27-C551-F05DAD869A9A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1089898" y="4241477"/>
                <a:ext cx="615" cy="45047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7D4FEA5-71E4-5ECB-586F-64E3040271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2664" y="4255726"/>
                <a:ext cx="615" cy="45047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42CF6383-AD54-166F-6CF6-E226ADFFA4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4817" y="4233170"/>
                <a:ext cx="615" cy="45047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2C53920C-71CF-F4EC-A9E2-424202004F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7583" y="4247419"/>
                <a:ext cx="615" cy="45047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86BB9855-533E-C2E3-A1D8-4D2003250DE3}"/>
                  </a:ext>
                </a:extLst>
              </p:cNvPr>
              <p:cNvCxnSpPr>
                <a:cxnSpLocks/>
                <a:endCxn id="21" idx="2"/>
              </p:cNvCxnSpPr>
              <p:nvPr/>
            </p:nvCxnSpPr>
            <p:spPr>
              <a:xfrm flipV="1">
                <a:off x="1087117" y="5411311"/>
                <a:ext cx="3396" cy="28741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1CD75F68-F7D5-9A1D-8F67-71AEE2382E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2171" y="5409124"/>
                <a:ext cx="3396" cy="28741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6F40129D-4790-9F58-F281-503C15B0EB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5710" y="5393876"/>
                <a:ext cx="3396" cy="28741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8ADD3430-382A-AC50-E10E-A3B13ABE20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0764" y="5391689"/>
                <a:ext cx="3396" cy="28741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D2E57A6A-777C-FFC2-A541-29EA4A2562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0762" y="3243417"/>
                <a:ext cx="3396" cy="28741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9F3DF3-8217-611C-C72F-CFA1D4F7EDCB}"/>
                  </a:ext>
                </a:extLst>
              </p:cNvPr>
              <p:cNvSpPr txBox="1"/>
              <p:nvPr/>
            </p:nvSpPr>
            <p:spPr>
              <a:xfrm>
                <a:off x="352904" y="4787916"/>
                <a:ext cx="1480009" cy="590411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LSTM 1</a:t>
                </a:r>
                <a:endParaRPr kumimoji="0" lang="ko-KR" altLang="en-US" sz="2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E50773-D7F5-CBA1-53C3-19995C68572E}"/>
                  </a:ext>
                </a:extLst>
              </p:cNvPr>
              <p:cNvSpPr txBox="1"/>
              <p:nvPr/>
            </p:nvSpPr>
            <p:spPr>
              <a:xfrm>
                <a:off x="1942660" y="4788973"/>
                <a:ext cx="1480009" cy="590411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LSTM 1</a:t>
                </a:r>
                <a:endParaRPr kumimoji="0" lang="ko-KR" altLang="en-US" sz="2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0905C8C-1F3B-C29B-7C41-7A9194C3CA1B}"/>
                  </a:ext>
                </a:extLst>
              </p:cNvPr>
              <p:cNvSpPr txBox="1"/>
              <p:nvPr/>
            </p:nvSpPr>
            <p:spPr>
              <a:xfrm>
                <a:off x="3540894" y="4786858"/>
                <a:ext cx="1480009" cy="590411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LSTM 1</a:t>
                </a:r>
                <a:endParaRPr kumimoji="0" lang="ko-KR" altLang="en-US" sz="2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61E753-93EB-AC54-31D5-B602F92C0DA0}"/>
                  </a:ext>
                </a:extLst>
              </p:cNvPr>
              <p:cNvSpPr txBox="1"/>
              <p:nvPr/>
            </p:nvSpPr>
            <p:spPr>
              <a:xfrm>
                <a:off x="5130651" y="4787916"/>
                <a:ext cx="1480009" cy="590411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LSTM 1</a:t>
                </a:r>
                <a:endParaRPr kumimoji="0" lang="ko-KR" altLang="en-US" sz="2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9AA0D81-02AE-2253-7BCD-4F5AF8F9E6DC}"/>
                  </a:ext>
                </a:extLst>
              </p:cNvPr>
              <p:cNvSpPr txBox="1"/>
              <p:nvPr/>
            </p:nvSpPr>
            <p:spPr>
              <a:xfrm>
                <a:off x="344215" y="3630009"/>
                <a:ext cx="1480009" cy="590411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LSTM 2</a:t>
                </a:r>
                <a:endParaRPr kumimoji="0" lang="ko-KR" altLang="en-US" sz="2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398C0B-AC98-01ED-92C3-47D71C5AFCAC}"/>
                  </a:ext>
                </a:extLst>
              </p:cNvPr>
              <p:cNvSpPr txBox="1"/>
              <p:nvPr/>
            </p:nvSpPr>
            <p:spPr>
              <a:xfrm>
                <a:off x="1933971" y="3631065"/>
                <a:ext cx="1480009" cy="590411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LSTM 2</a:t>
                </a:r>
                <a:endParaRPr kumimoji="0" lang="ko-KR" altLang="en-US" sz="2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50E378-CF1B-CCEA-A627-D2FB3E37F342}"/>
                  </a:ext>
                </a:extLst>
              </p:cNvPr>
              <p:cNvSpPr txBox="1"/>
              <p:nvPr/>
            </p:nvSpPr>
            <p:spPr>
              <a:xfrm>
                <a:off x="3532207" y="3628953"/>
                <a:ext cx="1480009" cy="590411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LSTM 2</a:t>
                </a:r>
                <a:endParaRPr kumimoji="0" lang="ko-KR" altLang="en-US" sz="2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C057B5-2F4F-9944-6496-F9C8191E9D27}"/>
                  </a:ext>
                </a:extLst>
              </p:cNvPr>
              <p:cNvSpPr txBox="1"/>
              <p:nvPr/>
            </p:nvSpPr>
            <p:spPr>
              <a:xfrm>
                <a:off x="5121961" y="3630009"/>
                <a:ext cx="1480009" cy="590411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LSTM 2</a:t>
                </a:r>
                <a:endParaRPr kumimoji="0" lang="ko-KR" altLang="en-US" sz="2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B30D94C4-462A-6E5F-0630-708ACCDF59E8}"/>
                      </a:ext>
                    </a:extLst>
                  </p:cNvPr>
                  <p:cNvSpPr txBox="1"/>
                  <p:nvPr/>
                </p:nvSpPr>
                <p:spPr>
                  <a:xfrm>
                    <a:off x="827830" y="5854495"/>
                    <a:ext cx="711339" cy="463894"/>
                  </a:xfrm>
                  <a:prstGeom prst="rect">
                    <a:avLst/>
                  </a:prstGeom>
                  <a:noFill/>
                  <a:scene3d>
                    <a:camera prst="obliqueTop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𝑡</m:t>
                              </m:r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2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B30D94C4-462A-6E5F-0630-708ACCDF59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830" y="5854495"/>
                    <a:ext cx="711339" cy="46389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A98EADE1-9D0F-B5CD-B0D7-CBE9E8577C08}"/>
                      </a:ext>
                    </a:extLst>
                  </p:cNvPr>
                  <p:cNvSpPr txBox="1"/>
                  <p:nvPr/>
                </p:nvSpPr>
                <p:spPr>
                  <a:xfrm>
                    <a:off x="2395362" y="5857217"/>
                    <a:ext cx="711339" cy="463894"/>
                  </a:xfrm>
                  <a:prstGeom prst="rect">
                    <a:avLst/>
                  </a:prstGeom>
                  <a:noFill/>
                  <a:scene3d>
                    <a:camera prst="obliqueTop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𝑡</m:t>
                              </m:r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2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A98EADE1-9D0F-B5CD-B0D7-CBE9E8577C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5362" y="5857217"/>
                    <a:ext cx="711339" cy="46389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89C4DE8-9158-985E-6BE2-E5F8CD5B93A8}"/>
                      </a:ext>
                    </a:extLst>
                  </p:cNvPr>
                  <p:cNvSpPr txBox="1"/>
                  <p:nvPr/>
                </p:nvSpPr>
                <p:spPr>
                  <a:xfrm>
                    <a:off x="4080373" y="5896559"/>
                    <a:ext cx="388889" cy="463894"/>
                  </a:xfrm>
                  <a:prstGeom prst="rect">
                    <a:avLst/>
                  </a:prstGeom>
                  <a:noFill/>
                  <a:scene3d>
                    <a:camera prst="obliqueTop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2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E89C4DE8-9158-985E-6BE2-E5F8CD5B93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0373" y="5896559"/>
                    <a:ext cx="388889" cy="46389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EE6B942-9D0D-FBAD-5068-81470CB9411C}"/>
                      </a:ext>
                    </a:extLst>
                  </p:cNvPr>
                  <p:cNvSpPr txBox="1"/>
                  <p:nvPr/>
                </p:nvSpPr>
                <p:spPr>
                  <a:xfrm>
                    <a:off x="5546475" y="5872622"/>
                    <a:ext cx="711339" cy="463894"/>
                  </a:xfrm>
                  <a:prstGeom prst="rect">
                    <a:avLst/>
                  </a:prstGeom>
                  <a:noFill/>
                  <a:scene3d>
                    <a:camera prst="obliqueTop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𝑡</m:t>
                              </m:r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2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EE6B942-9D0D-FBAD-5068-81470CB941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6475" y="5872622"/>
                    <a:ext cx="711339" cy="46389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D298727-10BE-956C-E1D7-450301A7B2CF}"/>
                      </a:ext>
                    </a:extLst>
                  </p:cNvPr>
                  <p:cNvSpPr txBox="1"/>
                  <p:nvPr/>
                </p:nvSpPr>
                <p:spPr>
                  <a:xfrm>
                    <a:off x="5728224" y="2627959"/>
                    <a:ext cx="267485" cy="463894"/>
                  </a:xfrm>
                  <a:prstGeom prst="rect">
                    <a:avLst/>
                  </a:prstGeom>
                  <a:noFill/>
                  <a:scene3d>
                    <a:camera prst="obliqueTop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</m:ctrlPr>
                            </m:accPr>
                            <m:e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kumimoji="0" lang="ko-KR" altLang="en-US" sz="22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D298727-10BE-956C-E1D7-450301A7B2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8224" y="2627959"/>
                    <a:ext cx="267485" cy="46389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F7B7CDC-E1FB-58C5-5946-E4CCCE26CD32}"/>
                      </a:ext>
                    </a:extLst>
                  </p:cNvPr>
                  <p:cNvSpPr txBox="1"/>
                  <p:nvPr/>
                </p:nvSpPr>
                <p:spPr>
                  <a:xfrm>
                    <a:off x="1180141" y="4232648"/>
                    <a:ext cx="723679" cy="463894"/>
                  </a:xfrm>
                  <a:prstGeom prst="rect">
                    <a:avLst/>
                  </a:prstGeom>
                  <a:noFill/>
                  <a:scene3d>
                    <a:camera prst="obliqueTopLeft"/>
                    <a:lightRig rig="threePt" dir="t"/>
                  </a:scene3d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𝑡</m:t>
                              </m:r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2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2F7B7CDC-E1FB-58C5-5946-E4CCCE26CD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0141" y="4232648"/>
                    <a:ext cx="723679" cy="4638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ABCFC2E-33BB-AC59-6D4E-6457874218EB}"/>
                      </a:ext>
                    </a:extLst>
                  </p:cNvPr>
                  <p:cNvSpPr txBox="1"/>
                  <p:nvPr/>
                </p:nvSpPr>
                <p:spPr>
                  <a:xfrm>
                    <a:off x="2751032" y="4254642"/>
                    <a:ext cx="723679" cy="463894"/>
                  </a:xfrm>
                  <a:prstGeom prst="rect">
                    <a:avLst/>
                  </a:prstGeom>
                  <a:noFill/>
                  <a:scene3d>
                    <a:camera prst="obliqueTop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𝑡</m:t>
                              </m:r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2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ABCFC2E-33BB-AC59-6D4E-6457874218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1032" y="4254642"/>
                    <a:ext cx="723679" cy="46389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EBA38D2-D043-5287-655F-2F8690A921DF}"/>
                      </a:ext>
                    </a:extLst>
                  </p:cNvPr>
                  <p:cNvSpPr txBox="1"/>
                  <p:nvPr/>
                </p:nvSpPr>
                <p:spPr>
                  <a:xfrm>
                    <a:off x="4427842" y="4267590"/>
                    <a:ext cx="401229" cy="463894"/>
                  </a:xfrm>
                  <a:prstGeom prst="rect">
                    <a:avLst/>
                  </a:prstGeom>
                  <a:noFill/>
                  <a:scene3d>
                    <a:camera prst="obliqueTop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2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EBA38D2-D043-5287-655F-2F8690A921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7842" y="4267590"/>
                    <a:ext cx="401229" cy="46389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310E6824-367F-18DF-D9AB-BF199B5E004B}"/>
                      </a:ext>
                    </a:extLst>
                  </p:cNvPr>
                  <p:cNvSpPr txBox="1"/>
                  <p:nvPr/>
                </p:nvSpPr>
                <p:spPr>
                  <a:xfrm>
                    <a:off x="5963944" y="4249015"/>
                    <a:ext cx="723679" cy="463894"/>
                  </a:xfrm>
                  <a:prstGeom prst="rect">
                    <a:avLst/>
                  </a:prstGeom>
                  <a:noFill/>
                  <a:scene3d>
                    <a:camera prst="obliqueTopLeft"/>
                    <a:lightRig rig="threePt" dir="t"/>
                  </a:scene3d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𝑡</m:t>
                              </m:r>
                              <m:r>
                                <a:rPr kumimoji="0" lang="en-US" altLang="ko-KR" sz="2200" b="0" i="1" u="none" strike="noStrike" kern="1200" cap="none" spc="-15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DX나무로만든책B" panose="02020600000000000000" pitchFamily="18" charset="-127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kumimoji="0" lang="ko-KR" altLang="en-US" sz="22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메이플스토리" panose="02000300000000000000" pitchFamily="2" charset="-127"/>
                      <a:ea typeface="메이플스토리" panose="020003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310E6824-367F-18DF-D9AB-BF199B5E00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3944" y="4249015"/>
                    <a:ext cx="723679" cy="46389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7A0AC663-2B85-A434-402E-31C3ED8E9596}"/>
              </a:ext>
            </a:extLst>
          </p:cNvPr>
          <p:cNvSpPr/>
          <p:nvPr/>
        </p:nvSpPr>
        <p:spPr>
          <a:xfrm>
            <a:off x="6704942" y="3496314"/>
            <a:ext cx="606137" cy="608056"/>
          </a:xfrm>
          <a:prstGeom prst="ellipse">
            <a:avLst/>
          </a:prstGeom>
          <a:solidFill>
            <a:srgbClr val="F7C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4ADD1FD-9841-1FA7-E046-7A2851AE3865}"/>
              </a:ext>
            </a:extLst>
          </p:cNvPr>
          <p:cNvCxnSpPr>
            <a:cxnSpLocks/>
          </p:cNvCxnSpPr>
          <p:nvPr/>
        </p:nvCxnSpPr>
        <p:spPr>
          <a:xfrm flipV="1">
            <a:off x="7008010" y="4108193"/>
            <a:ext cx="2524" cy="2097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8DB9CD3-5F1F-4C7E-F08F-625F399966E6}"/>
                  </a:ext>
                </a:extLst>
              </p:cNvPr>
              <p:cNvSpPr txBox="1"/>
              <p:nvPr/>
            </p:nvSpPr>
            <p:spPr>
              <a:xfrm>
                <a:off x="6931812" y="3659026"/>
                <a:ext cx="198772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ko-KR" sz="2200" b="0" i="1" u="none" strike="noStrike" kern="1200" cap="none" spc="-15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X나무로만든책B" panose="02020600000000000000" pitchFamily="18" charset="-127"/>
                            </a:rPr>
                          </m:ctrlPr>
                        </m:accPr>
                        <m:e>
                          <m:r>
                            <a:rPr kumimoji="0" lang="en-US" altLang="ko-KR" sz="2200" b="0" i="1" u="none" strike="noStrike" kern="1200" cap="none" spc="-15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X나무로만든책B" panose="02020600000000000000" pitchFamily="18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ko-KR" altLang="en-US" sz="2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8DB9CD3-5F1F-4C7E-F08F-625F39996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812" y="3659026"/>
                <a:ext cx="19877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타원 62">
            <a:extLst>
              <a:ext uri="{FF2B5EF4-FFF2-40B4-BE49-F238E27FC236}">
                <a16:creationId xmlns:a16="http://schemas.microsoft.com/office/drawing/2014/main" id="{35C5533E-C576-E70C-60E8-A37F7A948C0E}"/>
              </a:ext>
            </a:extLst>
          </p:cNvPr>
          <p:cNvSpPr/>
          <p:nvPr/>
        </p:nvSpPr>
        <p:spPr>
          <a:xfrm>
            <a:off x="5508955" y="3501342"/>
            <a:ext cx="606137" cy="608056"/>
          </a:xfrm>
          <a:prstGeom prst="ellipse">
            <a:avLst/>
          </a:prstGeom>
          <a:solidFill>
            <a:srgbClr val="F7C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460BEBC-87EE-64C7-0AF1-BD2200249528}"/>
              </a:ext>
            </a:extLst>
          </p:cNvPr>
          <p:cNvCxnSpPr>
            <a:cxnSpLocks/>
          </p:cNvCxnSpPr>
          <p:nvPr/>
        </p:nvCxnSpPr>
        <p:spPr>
          <a:xfrm flipV="1">
            <a:off x="5812023" y="4113221"/>
            <a:ext cx="2524" cy="2097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51479F6-B336-7570-06BD-791326ADD605}"/>
                  </a:ext>
                </a:extLst>
              </p:cNvPr>
              <p:cNvSpPr txBox="1"/>
              <p:nvPr/>
            </p:nvSpPr>
            <p:spPr>
              <a:xfrm>
                <a:off x="5735825" y="3664054"/>
                <a:ext cx="198772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ko-KR" sz="2200" b="0" i="1" u="none" strike="noStrike" kern="1200" cap="none" spc="-15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X나무로만든책B" panose="02020600000000000000" pitchFamily="18" charset="-127"/>
                            </a:rPr>
                          </m:ctrlPr>
                        </m:accPr>
                        <m:e>
                          <m:r>
                            <a:rPr kumimoji="0" lang="en-US" altLang="ko-KR" sz="2200" b="0" i="1" u="none" strike="noStrike" kern="1200" cap="none" spc="-15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X나무로만든책B" panose="02020600000000000000" pitchFamily="18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ko-KR" altLang="en-US" sz="2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51479F6-B336-7570-06BD-791326ADD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25" y="3664054"/>
                <a:ext cx="198772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타원 65">
            <a:extLst>
              <a:ext uri="{FF2B5EF4-FFF2-40B4-BE49-F238E27FC236}">
                <a16:creationId xmlns:a16="http://schemas.microsoft.com/office/drawing/2014/main" id="{A66009FB-28E0-BFCF-0026-6403144A1A31}"/>
              </a:ext>
            </a:extLst>
          </p:cNvPr>
          <p:cNvSpPr/>
          <p:nvPr/>
        </p:nvSpPr>
        <p:spPr>
          <a:xfrm>
            <a:off x="4338431" y="3495995"/>
            <a:ext cx="606137" cy="608056"/>
          </a:xfrm>
          <a:prstGeom prst="ellipse">
            <a:avLst/>
          </a:prstGeom>
          <a:solidFill>
            <a:srgbClr val="F7C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F02C83-9E89-9426-A55C-60767D69F84F}"/>
              </a:ext>
            </a:extLst>
          </p:cNvPr>
          <p:cNvCxnSpPr>
            <a:cxnSpLocks/>
          </p:cNvCxnSpPr>
          <p:nvPr/>
        </p:nvCxnSpPr>
        <p:spPr>
          <a:xfrm flipV="1">
            <a:off x="4641499" y="4107874"/>
            <a:ext cx="2524" cy="2097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D170DFD-6670-FD02-6A3D-12B2DA76103A}"/>
                  </a:ext>
                </a:extLst>
              </p:cNvPr>
              <p:cNvSpPr txBox="1"/>
              <p:nvPr/>
            </p:nvSpPr>
            <p:spPr>
              <a:xfrm>
                <a:off x="4565301" y="3658707"/>
                <a:ext cx="198772" cy="3385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ko-KR" sz="2200" b="0" i="1" u="none" strike="noStrike" kern="1200" cap="none" spc="-15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X나무로만든책B" panose="02020600000000000000" pitchFamily="18" charset="-127"/>
                            </a:rPr>
                          </m:ctrlPr>
                        </m:accPr>
                        <m:e>
                          <m:r>
                            <a:rPr kumimoji="0" lang="en-US" altLang="ko-KR" sz="2200" b="0" i="1" u="none" strike="noStrike" kern="1200" cap="none" spc="-15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X나무로만든책B" panose="02020600000000000000" pitchFamily="18" charset="-127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0" lang="ko-KR" altLang="en-US" sz="2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D170DFD-6670-FD02-6A3D-12B2DA761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01" y="3658707"/>
                <a:ext cx="198772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A09F3F0-259A-DFB5-7D6F-3F31A131DA46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LSTM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52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49" y="953183"/>
            <a:ext cx="6443549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제공 데이터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살펴보기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 weather_actual.csv</a:t>
            </a:r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717DE50E-86F3-C4BE-43B1-FA75449CD99A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54647-F4F2-5BDA-810B-8B018D4607C5}"/>
              </a:ext>
            </a:extLst>
          </p:cNvPr>
          <p:cNvSpPr txBox="1"/>
          <p:nvPr/>
        </p:nvSpPr>
        <p:spPr>
          <a:xfrm>
            <a:off x="2487859" y="5019976"/>
            <a:ext cx="7596844" cy="114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time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제외한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개 기상 변수에 대한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실측값을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Float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형태로 제공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04EDD4-A26B-61E9-4E03-70B0FA76D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" r="1146"/>
          <a:stretch/>
        </p:blipFill>
        <p:spPr>
          <a:xfrm>
            <a:off x="538222" y="1552481"/>
            <a:ext cx="11115555" cy="32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126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6397F3-DA11-F1B1-4840-BCDFCFB97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70103"/>
              </p:ext>
            </p:extLst>
          </p:nvPr>
        </p:nvGraphicFramePr>
        <p:xfrm>
          <a:off x="542355" y="5004413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Stacked LSTM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m0~m3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 </a:t>
                      </a:r>
                      <a:r>
                        <a:rPr lang="ko-KR" altLang="en-US" sz="16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예측발전량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및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기상 예측 데이터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879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시간별 분리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파생변수 사용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제목 3">
            <a:extLst>
              <a:ext uri="{FF2B5EF4-FFF2-40B4-BE49-F238E27FC236}">
                <a16:creationId xmlns:a16="http://schemas.microsoft.com/office/drawing/2014/main" id="{4D66DB13-2A54-0327-D747-BE592D1349EF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74E77-34C0-D2FC-C37F-4BFD808A533A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LSTM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960C53-CBFB-0B5E-FEEC-B31DF7DEA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199" y="2062136"/>
            <a:ext cx="3472733" cy="26413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E2AD9E-5D1A-3EE6-F6A5-ACE0E7BDC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751" y="2062136"/>
            <a:ext cx="3433057" cy="26111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2D6E95-2046-818C-1A15-CA1F90436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83" y="2062135"/>
            <a:ext cx="3453938" cy="262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417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6397F3-DA11-F1B1-4840-BCDFCFB974E9}"/>
              </a:ext>
            </a:extLst>
          </p:cNvPr>
          <p:cNvGraphicFramePr>
            <a:graphicFrameLocks noGrp="1"/>
          </p:cNvGraphicFramePr>
          <p:nvPr/>
        </p:nvGraphicFramePr>
        <p:xfrm>
          <a:off x="542355" y="5004413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Stacked LSTM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m0~m3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 </a:t>
                      </a:r>
                      <a:r>
                        <a:rPr lang="ko-KR" altLang="en-US" sz="16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예측발전량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및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기상 예측 데이터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879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시간별 분리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파생변수 사용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5C0F1D-0007-7AA4-0AF5-55C5660038FB}"/>
              </a:ext>
            </a:extLst>
          </p:cNvPr>
          <p:cNvSpPr/>
          <p:nvPr/>
        </p:nvSpPr>
        <p:spPr>
          <a:xfrm>
            <a:off x="-25941" y="1051829"/>
            <a:ext cx="12303666" cy="58918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4D66DB13-2A54-0327-D747-BE592D1349EF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74E77-34C0-D2FC-C37F-4BFD808A533A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LSTM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0126F2-EFC8-5507-E5B3-70A4DA6F9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199" y="2062136"/>
            <a:ext cx="3472733" cy="26413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BA184C-E3ED-53A0-FA27-37CD3E69C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751" y="2062136"/>
            <a:ext cx="3433057" cy="26111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3AD7FE-4BD1-F86C-D070-4DD3D8270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83" y="2062135"/>
            <a:ext cx="3453938" cy="2627028"/>
          </a:xfrm>
          <a:prstGeom prst="rect">
            <a:avLst/>
          </a:prstGeom>
        </p:spPr>
      </p:pic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F9BFCDC8-B6AE-87D7-D45E-8F23D5F38D1B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33737E-88E0-6135-CFB1-C8FAFA5DD26A}"/>
              </a:ext>
            </a:extLst>
          </p:cNvPr>
          <p:cNvSpPr txBox="1"/>
          <p:nvPr/>
        </p:nvSpPr>
        <p:spPr>
          <a:xfrm>
            <a:off x="2297578" y="5300120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모든 시간대에 대해서 같은 값으로 예측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 . .</a:t>
            </a:r>
          </a:p>
        </p:txBody>
      </p:sp>
      <p:pic>
        <p:nvPicPr>
          <p:cNvPr id="17" name="그림 16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051C2DD-0051-554B-3195-316414BF0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834" y="4932000"/>
            <a:ext cx="1333569" cy="133356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918C94-4724-9B9B-E586-7C33B9F1795E}"/>
              </a:ext>
            </a:extLst>
          </p:cNvPr>
          <p:cNvSpPr/>
          <p:nvPr/>
        </p:nvSpPr>
        <p:spPr>
          <a:xfrm>
            <a:off x="6719156" y="-85725"/>
            <a:ext cx="5575734" cy="1137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8428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F91870-2642-13B5-3E11-1FE95CE6A2AA}"/>
              </a:ext>
            </a:extLst>
          </p:cNvPr>
          <p:cNvSpPr txBox="1">
            <a:spLocks/>
          </p:cNvSpPr>
          <p:nvPr/>
        </p:nvSpPr>
        <p:spPr>
          <a:xfrm>
            <a:off x="5237718" y="2945064"/>
            <a:ext cx="258847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차주 예고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92B59F-04AD-B58C-E585-A8D1791FD5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18" y="2824164"/>
            <a:ext cx="997200" cy="99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CC24A4-DE84-C0E2-4BE9-C1D274D58415}"/>
              </a:ext>
            </a:extLst>
          </p:cNvPr>
          <p:cNvSpPr txBox="1"/>
          <p:nvPr/>
        </p:nvSpPr>
        <p:spPr>
          <a:xfrm>
            <a:off x="4707780" y="3556325"/>
            <a:ext cx="2776440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sng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예고만 하고 안 할 수도 있음</a:t>
            </a:r>
          </a:p>
        </p:txBody>
      </p:sp>
    </p:spTree>
    <p:extLst>
      <p:ext uri="{BB962C8B-B14F-4D97-AF65-F5344CB8AC3E}">
        <p14:creationId xmlns:p14="http://schemas.microsoft.com/office/powerpoint/2010/main" val="39725970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차주 예고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Dynamic Time Wrapping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3CDE08-F768-72D3-1A23-C07229B83EBF}"/>
              </a:ext>
            </a:extLst>
          </p:cNvPr>
          <p:cNvGrpSpPr/>
          <p:nvPr/>
        </p:nvGrpSpPr>
        <p:grpSpPr>
          <a:xfrm>
            <a:off x="2574910" y="3797800"/>
            <a:ext cx="7251412" cy="2575441"/>
            <a:chOff x="1571057" y="2038571"/>
            <a:chExt cx="7251412" cy="257544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95E2091-D172-29EA-E32B-DBB25D9E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1057" y="2038571"/>
              <a:ext cx="3543607" cy="252243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2AEAAB-8870-E489-D83B-6BB4C9B5E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2207" y="2243987"/>
              <a:ext cx="3490262" cy="2370025"/>
            </a:xfrm>
            <a:prstGeom prst="rect">
              <a:avLst/>
            </a:prstGeom>
          </p:spPr>
        </p:pic>
      </p:grp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86870F71-F2A0-1022-2639-8EB17BCD0F84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9CEFE1-8276-C6F9-8A1A-E39F71BEAF58}"/>
              </a:ext>
            </a:extLst>
          </p:cNvPr>
          <p:cNvSpPr txBox="1"/>
          <p:nvPr/>
        </p:nvSpPr>
        <p:spPr>
          <a:xfrm>
            <a:off x="1353104" y="1582595"/>
            <a:ext cx="619069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동적 시간 </a:t>
            </a:r>
            <a:r>
              <a:rPr lang="ko-KR" alt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워핑</a:t>
            </a: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en-US" altLang="ko-KR" sz="2200" dirty="0">
                <a:solidFill>
                  <a:schemeClr val="bg2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(Dynamic Time Wrapping)</a:t>
            </a:r>
            <a:endParaRPr lang="ko-KR" altLang="en-US" sz="2200" dirty="0">
              <a:solidFill>
                <a:schemeClr val="bg2">
                  <a:lumMod val="7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9FDD4-46DF-73B0-1876-34B9ABFE47FF}"/>
              </a:ext>
            </a:extLst>
          </p:cNvPr>
          <p:cNvSpPr txBox="1"/>
          <p:nvPr/>
        </p:nvSpPr>
        <p:spPr>
          <a:xfrm>
            <a:off x="2297578" y="2345689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시계열 데이터 간의 유사성을 비교하는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30949017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차주 예고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Dynamic Time Wrapping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55886-FFA3-6C5D-F28D-BB55E1052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53" y="1673183"/>
            <a:ext cx="3453936" cy="2627027"/>
          </a:xfrm>
          <a:prstGeom prst="rect">
            <a:avLst/>
          </a:prstGeom>
        </p:spPr>
      </p:pic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AE7E3A11-03AD-C4FA-0113-AE96319C2823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BFCB01-A90B-F832-A82E-CE00553F4B31}"/>
              </a:ext>
            </a:extLst>
          </p:cNvPr>
          <p:cNvSpPr txBox="1"/>
          <p:nvPr/>
        </p:nvSpPr>
        <p:spPr>
          <a:xfrm>
            <a:off x="2297578" y="5300120"/>
            <a:ext cx="7986422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클러스터링으로 뭔가 이런 형태의 날짜를 분리할 수 있지 않을까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30021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차주 예고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Dynamic Time Wrapping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55886-FFA3-6C5D-F28D-BB55E1052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53" y="1673183"/>
            <a:ext cx="3453936" cy="2627027"/>
          </a:xfrm>
          <a:prstGeom prst="rect">
            <a:avLst/>
          </a:prstGeom>
        </p:spPr>
      </p:pic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AE7E3A11-03AD-C4FA-0113-AE96319C2823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BFCB01-A90B-F832-A82E-CE00553F4B31}"/>
              </a:ext>
            </a:extLst>
          </p:cNvPr>
          <p:cNvSpPr txBox="1"/>
          <p:nvPr/>
        </p:nvSpPr>
        <p:spPr>
          <a:xfrm>
            <a:off x="2297578" y="5064026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발전량 패턴을 군집화하고 군집별로 모델을 생성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추후 예측 시 해당하는 군집의 모델로 예측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C112D-1A36-E5AE-0BF1-96DEB069EA64}"/>
              </a:ext>
            </a:extLst>
          </p:cNvPr>
          <p:cNvSpPr txBox="1"/>
          <p:nvPr/>
        </p:nvSpPr>
        <p:spPr>
          <a:xfrm>
            <a:off x="7066722" y="6257561"/>
            <a:ext cx="3866376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trike="sngStrike" dirty="0">
                <a:solidFill>
                  <a:schemeClr val="bg1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근데 사실 아직 시계열 클러스터링이 </a:t>
            </a:r>
            <a:r>
              <a:rPr lang="ko-KR" altLang="en-US" sz="1400" strike="sngStrike" dirty="0" err="1">
                <a:solidFill>
                  <a:schemeClr val="bg1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뭔지</a:t>
            </a:r>
            <a:r>
              <a:rPr lang="ko-KR" altLang="en-US" sz="1400" strike="sngStrike" dirty="0">
                <a:solidFill>
                  <a:schemeClr val="bg1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잘 모름</a:t>
            </a:r>
            <a:endParaRPr kumimoji="0" lang="ko-KR" altLang="en-US" sz="1400" b="0" i="0" u="none" strike="sng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0136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차주 예고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 군집화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4A189C68-1511-DCB0-B033-77943D04DD07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646BC-DD47-4085-FDA5-4631E03009A4}"/>
              </a:ext>
            </a:extLst>
          </p:cNvPr>
          <p:cNvSpPr txBox="1"/>
          <p:nvPr/>
        </p:nvSpPr>
        <p:spPr>
          <a:xfrm>
            <a:off x="2297578" y="5064026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발전량의 오차를 군집화하고 군집별로 모델을 생성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추후 예측 시 해당하는 군집의 모델로 예측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026" name="Picture 2" descr="Clustering basics and a demonstration in clustering infrastructure pathways  – Water Programming: A Collaborative Research Blog">
            <a:extLst>
              <a:ext uri="{FF2B5EF4-FFF2-40B4-BE49-F238E27FC236}">
                <a16:creationId xmlns:a16="http://schemas.microsoft.com/office/drawing/2014/main" id="{AE803F5A-0E88-EE8F-37CE-03A9EA25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19" y="1628917"/>
            <a:ext cx="6427694" cy="276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38">
            <a:extLst>
              <a:ext uri="{FF2B5EF4-FFF2-40B4-BE49-F238E27FC236}">
                <a16:creationId xmlns:a16="http://schemas.microsoft.com/office/drawing/2014/main" id="{16AC3547-7578-846D-466A-4A7EDEFE5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307899">
            <a:off x="7659103" y="2524209"/>
            <a:ext cx="749148" cy="407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DD90BD-FCDA-9DE6-11A5-268B77AFF895}"/>
              </a:ext>
            </a:extLst>
          </p:cNvPr>
          <p:cNvSpPr txBox="1"/>
          <p:nvPr/>
        </p:nvSpPr>
        <p:spPr>
          <a:xfrm>
            <a:off x="7652174" y="3013214"/>
            <a:ext cx="4158324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모델의 오차로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군집화한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집단의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성능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날씨 관계에 대한 특징 파악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333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차주 예고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AutoML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86870F71-F2A0-1022-2639-8EB17BCD0F84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9CEFE1-8276-C6F9-8A1A-E39F71BEAF58}"/>
              </a:ext>
            </a:extLst>
          </p:cNvPr>
          <p:cNvSpPr txBox="1"/>
          <p:nvPr/>
        </p:nvSpPr>
        <p:spPr>
          <a:xfrm>
            <a:off x="1979270" y="1575412"/>
            <a:ext cx="140003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AutoML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EF3A7-B179-1D4B-1D41-5202D388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053" y="3499878"/>
            <a:ext cx="4545525" cy="2927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49DFC1-8E60-1AD3-67F9-C9A6A87D3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03" y="3881706"/>
            <a:ext cx="5750793" cy="23628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21E224-5BC9-B0F2-2FE3-D8A68F3724D0}"/>
              </a:ext>
            </a:extLst>
          </p:cNvPr>
          <p:cNvSpPr txBox="1"/>
          <p:nvPr/>
        </p:nvSpPr>
        <p:spPr>
          <a:xfrm>
            <a:off x="2297578" y="2128215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전처리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 학습 및 평가 등의 작업을 최대한 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자동화하여 생산성과 효율을 높이기 위하여 등장</a:t>
            </a:r>
          </a:p>
        </p:txBody>
      </p:sp>
    </p:spTree>
    <p:extLst>
      <p:ext uri="{BB962C8B-B14F-4D97-AF65-F5344CB8AC3E}">
        <p14:creationId xmlns:p14="http://schemas.microsoft.com/office/powerpoint/2010/main" val="42645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차주 예고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상관계수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646BC-DD47-4085-FDA5-4631E03009A4}"/>
              </a:ext>
            </a:extLst>
          </p:cNvPr>
          <p:cNvSpPr txBox="1"/>
          <p:nvPr/>
        </p:nvSpPr>
        <p:spPr>
          <a:xfrm>
            <a:off x="6096000" y="1999722"/>
            <a:ext cx="4062714" cy="258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부트스트랩에서 각 샘플 별로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상관관계가 유지 될 거라는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보장이 없습니다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샘플 마다 상관관계를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구해야 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4BE02A-9A2B-2B92-9D00-9220D53BA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37" y="1926000"/>
            <a:ext cx="2514600" cy="328612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54439F37-A888-703C-672E-813E5BA979FF}"/>
              </a:ext>
            </a:extLst>
          </p:cNvPr>
          <p:cNvSpPr/>
          <p:nvPr/>
        </p:nvSpPr>
        <p:spPr>
          <a:xfrm>
            <a:off x="5706562" y="1751333"/>
            <a:ext cx="4886806" cy="3058559"/>
          </a:xfrm>
          <a:prstGeom prst="wedgeRoundRectCallout">
            <a:avLst>
              <a:gd name="adj1" fmla="val -64126"/>
              <a:gd name="adj2" fmla="val 30883"/>
              <a:gd name="adj3" fmla="val 16667"/>
            </a:avLst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72156C-404B-4A2F-8E24-7A9D8D3BF5B7}"/>
              </a:ext>
            </a:extLst>
          </p:cNvPr>
          <p:cNvSpPr txBox="1"/>
          <p:nvPr/>
        </p:nvSpPr>
        <p:spPr>
          <a:xfrm>
            <a:off x="5306768" y="4837554"/>
            <a:ext cx="5686394" cy="46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학기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통데마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sample reuse method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강의 中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4111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차주 예고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상관계수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646BC-DD47-4085-FDA5-4631E03009A4}"/>
              </a:ext>
            </a:extLst>
          </p:cNvPr>
          <p:cNvSpPr txBox="1"/>
          <p:nvPr/>
        </p:nvSpPr>
        <p:spPr>
          <a:xfrm>
            <a:off x="6096000" y="1999722"/>
            <a:ext cx="4062714" cy="258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부트스트랩에서 각 샘플 별로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상관관계가 유지 될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꺼라는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보장이 없습니다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샘플 마다 상관관계를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구해야 합니다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4BE02A-9A2B-2B92-9D00-9220D53BA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37" y="1926000"/>
            <a:ext cx="2514600" cy="3286125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54439F37-A888-703C-672E-813E5BA979FF}"/>
              </a:ext>
            </a:extLst>
          </p:cNvPr>
          <p:cNvSpPr/>
          <p:nvPr/>
        </p:nvSpPr>
        <p:spPr>
          <a:xfrm>
            <a:off x="5706562" y="1751333"/>
            <a:ext cx="4886806" cy="3058559"/>
          </a:xfrm>
          <a:prstGeom prst="wedgeRoundRectCallout">
            <a:avLst>
              <a:gd name="adj1" fmla="val -64126"/>
              <a:gd name="adj2" fmla="val 30883"/>
              <a:gd name="adj3" fmla="val 16667"/>
            </a:avLst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72156C-404B-4A2F-8E24-7A9D8D3BF5B7}"/>
              </a:ext>
            </a:extLst>
          </p:cNvPr>
          <p:cNvSpPr txBox="1"/>
          <p:nvPr/>
        </p:nvSpPr>
        <p:spPr>
          <a:xfrm>
            <a:off x="5306768" y="4837554"/>
            <a:ext cx="5686394" cy="46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학기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통데마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sample reuse method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강의 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12814E-0882-71C8-C4D7-7792D7CCD75E}"/>
              </a:ext>
            </a:extLst>
          </p:cNvPr>
          <p:cNvSpPr/>
          <p:nvPr/>
        </p:nvSpPr>
        <p:spPr>
          <a:xfrm>
            <a:off x="-25941" y="1457805"/>
            <a:ext cx="12303666" cy="54859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0CF0428-43E6-C573-6944-156E5B6DE8D1}"/>
              </a:ext>
            </a:extLst>
          </p:cNvPr>
          <p:cNvGrpSpPr/>
          <p:nvPr/>
        </p:nvGrpSpPr>
        <p:grpSpPr>
          <a:xfrm>
            <a:off x="1598632" y="1549118"/>
            <a:ext cx="9135567" cy="3193830"/>
            <a:chOff x="1482778" y="2279756"/>
            <a:chExt cx="9135567" cy="319383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EB2100F-A3B4-C587-B1FF-6BFED91B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2778" y="2279756"/>
              <a:ext cx="4415883" cy="319383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CE56257-FDA0-3501-447A-A14D7A2BB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0663" y="2279756"/>
              <a:ext cx="4387682" cy="3193830"/>
            </a:xfrm>
            <a:prstGeom prst="rect">
              <a:avLst/>
            </a:prstGeom>
          </p:spPr>
        </p:pic>
      </p:grpSp>
      <p:sp>
        <p:nvSpPr>
          <p:cNvPr id="26" name="사각형: 둥근 모서리 12">
            <a:extLst>
              <a:ext uri="{FF2B5EF4-FFF2-40B4-BE49-F238E27FC236}">
                <a16:creationId xmlns:a16="http://schemas.microsoft.com/office/drawing/2014/main" id="{5C997E1B-33D8-0F1D-E01B-71E10915F630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44CC2B-F9F5-7B61-1D80-5D5602494937}"/>
              </a:ext>
            </a:extLst>
          </p:cNvPr>
          <p:cNvSpPr txBox="1"/>
          <p:nvPr/>
        </p:nvSpPr>
        <p:spPr>
          <a:xfrm>
            <a:off x="2293070" y="5062239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계절 별로 분리하여 모델을 빌드할 때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분리된 데이터 셋마다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다시 상관관계를 구해야 함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026" name="Picture 2" descr="아프리카TV OGQ 마켓">
            <a:extLst>
              <a:ext uri="{FF2B5EF4-FFF2-40B4-BE49-F238E27FC236}">
                <a16:creationId xmlns:a16="http://schemas.microsoft.com/office/drawing/2014/main" id="{17CBD94C-35AF-CE85-359C-065DBCD5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2" y="5148924"/>
            <a:ext cx="2042480" cy="17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795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pic>
        <p:nvPicPr>
          <p:cNvPr id="15" name="Object 38">
            <a:extLst>
              <a:ext uri="{FF2B5EF4-FFF2-40B4-BE49-F238E27FC236}">
                <a16:creationId xmlns:a16="http://schemas.microsoft.com/office/drawing/2014/main" id="{594A1D1A-C5C7-3852-83B1-1F344BC6C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932705">
            <a:off x="7725695" y="908437"/>
            <a:ext cx="749148" cy="4079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0F82DF-31D1-85D7-1112-791FBBC2994F}"/>
              </a:ext>
            </a:extLst>
          </p:cNvPr>
          <p:cNvSpPr txBox="1"/>
          <p:nvPr/>
        </p:nvSpPr>
        <p:spPr>
          <a:xfrm>
            <a:off x="8320636" y="321244"/>
            <a:ext cx="3499584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Round1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10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시에 예측된 데이터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Round2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는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17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시에 예측된 데이터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49" y="953183"/>
            <a:ext cx="6443549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제공 데이터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살펴보기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 weather_forecast.csv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EEE042-8AE8-43AD-2783-DCEE815A2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83" y="1537060"/>
            <a:ext cx="11053433" cy="3221052"/>
          </a:xfrm>
          <a:prstGeom prst="rect">
            <a:avLst/>
          </a:prstGeom>
        </p:spPr>
      </p:pic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717DE50E-86F3-C4BE-43B1-FA75449CD99A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54647-F4F2-5BDA-810B-8B018D4607C5}"/>
              </a:ext>
            </a:extLst>
          </p:cNvPr>
          <p:cNvSpPr txBox="1"/>
          <p:nvPr/>
        </p:nvSpPr>
        <p:spPr>
          <a:xfrm>
            <a:off x="2297578" y="5031426"/>
            <a:ext cx="7596844" cy="114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time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round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제외한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개 기상 변수에 대한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예측값을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Float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형태로 제공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3748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차주 예고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벡터 유사도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86870F71-F2A0-1022-2639-8EB17BCD0F84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9CEFE1-8276-C6F9-8A1A-E39F71BEAF58}"/>
              </a:ext>
            </a:extLst>
          </p:cNvPr>
          <p:cNvSpPr txBox="1"/>
          <p:nvPr/>
        </p:nvSpPr>
        <p:spPr>
          <a:xfrm>
            <a:off x="1015178" y="1582595"/>
            <a:ext cx="619069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lang="en-US" altLang="ko-KR" sz="2200" dirty="0">
                <a:solidFill>
                  <a:srgbClr val="E7E6E6">
                    <a:lumMod val="75000"/>
                  </a:srgb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Vector</a:t>
            </a:r>
            <a:r>
              <a:rPr lang="ko-KR" altLang="en-US" sz="2200" dirty="0">
                <a:solidFill>
                  <a:srgbClr val="E7E6E6">
                    <a:lumMod val="75000"/>
                  </a:srgb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en-US" altLang="ko-KR" sz="2200" dirty="0">
                <a:solidFill>
                  <a:srgbClr val="E7E6E6">
                    <a:lumMod val="75000"/>
                  </a:srgb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Similarity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9FDD4-46DF-73B0-1876-34B9ABFE47FF}"/>
              </a:ext>
            </a:extLst>
          </p:cNvPr>
          <p:cNvSpPr txBox="1"/>
          <p:nvPr/>
        </p:nvSpPr>
        <p:spPr>
          <a:xfrm>
            <a:off x="2297578" y="2345689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고차원 공간에서 유사한 벡터나 데이터 포인트를 찾는데 사용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C7B92CE-7DFC-AFC9-7BF1-C65374CC3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162" y="3567539"/>
            <a:ext cx="3863675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068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차주 예고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벡터 유사도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418595-721A-E835-C16D-D3DFC2047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403" y="1547220"/>
            <a:ext cx="10006857" cy="2703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ACE587-0F58-A7E9-6BED-C555A30A92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4" r="1146"/>
          <a:stretch/>
        </p:blipFill>
        <p:spPr>
          <a:xfrm>
            <a:off x="1387223" y="2138376"/>
            <a:ext cx="10063097" cy="26902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2ACE2B-7CCF-B84A-A1F8-3DBFFBBDCC99}"/>
              </a:ext>
            </a:extLst>
          </p:cNvPr>
          <p:cNvSpPr/>
          <p:nvPr/>
        </p:nvSpPr>
        <p:spPr>
          <a:xfrm>
            <a:off x="1819451" y="2572485"/>
            <a:ext cx="9623204" cy="2107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05EE12-D847-68A7-9827-3552F6123DD3}"/>
              </a:ext>
            </a:extLst>
          </p:cNvPr>
          <p:cNvSpPr/>
          <p:nvPr/>
        </p:nvSpPr>
        <p:spPr>
          <a:xfrm>
            <a:off x="1518469" y="1770569"/>
            <a:ext cx="9623204" cy="2107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85233532-0A7E-3B08-67FA-B2C690C20795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8FE0C-DD32-86CD-3C9F-4F56B48CC118}"/>
              </a:ext>
            </a:extLst>
          </p:cNvPr>
          <p:cNvSpPr txBox="1"/>
          <p:nvPr/>
        </p:nvSpPr>
        <p:spPr>
          <a:xfrm>
            <a:off x="2293070" y="5062239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행을 통째로 벡터로 처리하여 실제 데이터와 유사도를 측정한 후 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가장 유사도가 높은 행의 실제 발전량으로 예측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0739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차주 예고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재학습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EE35E1C9-000C-222D-5A6D-4CC79AE61335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7480F-C6EA-BFBB-3A27-813D661A4887}"/>
              </a:ext>
            </a:extLst>
          </p:cNvPr>
          <p:cNvSpPr txBox="1"/>
          <p:nvPr/>
        </p:nvSpPr>
        <p:spPr>
          <a:xfrm>
            <a:off x="2297578" y="5064026"/>
            <a:ext cx="798642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데이터로 학습한 모델들의 성능 향상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되는 경우가 존재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현재 모델들 중 좋은 성능을 보이는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에도 적용해보자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B7E7AAA-76FC-EA82-1455-CA30422BBC3B}"/>
              </a:ext>
            </a:extLst>
          </p:cNvPr>
          <p:cNvSpPr/>
          <p:nvPr/>
        </p:nvSpPr>
        <p:spPr>
          <a:xfrm>
            <a:off x="2046563" y="1996091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43509-AFF2-7466-92E3-73BCC76434E0}"/>
              </a:ext>
            </a:extLst>
          </p:cNvPr>
          <p:cNvSpPr txBox="1"/>
          <p:nvPr/>
        </p:nvSpPr>
        <p:spPr>
          <a:xfrm>
            <a:off x="4115153" y="1543367"/>
            <a:ext cx="2969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사계절 데이터 모두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0E71EC-44C4-B5FD-2E68-C17BD6976C33}"/>
              </a:ext>
            </a:extLst>
          </p:cNvPr>
          <p:cNvSpPr txBox="1"/>
          <p:nvPr/>
        </p:nvSpPr>
        <p:spPr>
          <a:xfrm>
            <a:off x="2483575" y="2140648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7D6E69F-079B-EA12-C1C0-25C8F1A57A65}"/>
              </a:ext>
            </a:extLst>
          </p:cNvPr>
          <p:cNvSpPr/>
          <p:nvPr/>
        </p:nvSpPr>
        <p:spPr>
          <a:xfrm>
            <a:off x="2046563" y="2956358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7AEB79-0072-088E-2A05-F56193A242AF}"/>
              </a:ext>
            </a:extLst>
          </p:cNvPr>
          <p:cNvSpPr txBox="1"/>
          <p:nvPr/>
        </p:nvSpPr>
        <p:spPr>
          <a:xfrm>
            <a:off x="1924763" y="3100915"/>
            <a:ext cx="204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E324B51-8734-09D0-AB1D-F168DD012E2C}"/>
              </a:ext>
            </a:extLst>
          </p:cNvPr>
          <p:cNvSpPr/>
          <p:nvPr/>
        </p:nvSpPr>
        <p:spPr>
          <a:xfrm>
            <a:off x="2046563" y="3898301"/>
            <a:ext cx="1800000" cy="720000"/>
          </a:xfrm>
          <a:prstGeom prst="roundRect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A7D1C0-17D6-DCB2-732E-D0B60D0F4382}"/>
              </a:ext>
            </a:extLst>
          </p:cNvPr>
          <p:cNvSpPr txBox="1"/>
          <p:nvPr/>
        </p:nvSpPr>
        <p:spPr>
          <a:xfrm>
            <a:off x="1924763" y="4042858"/>
            <a:ext cx="204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MLP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9B20AC9-E0E4-051A-10B8-30C25977CE1B}"/>
              </a:ext>
            </a:extLst>
          </p:cNvPr>
          <p:cNvSpPr/>
          <p:nvPr/>
        </p:nvSpPr>
        <p:spPr>
          <a:xfrm>
            <a:off x="4700117" y="1996091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B939AF8-FAFF-08BE-DE42-229772523EA1}"/>
              </a:ext>
            </a:extLst>
          </p:cNvPr>
          <p:cNvSpPr/>
          <p:nvPr/>
        </p:nvSpPr>
        <p:spPr>
          <a:xfrm>
            <a:off x="4735976" y="2956358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D406D42-D1AC-C642-5855-AA520B4B8A3F}"/>
              </a:ext>
            </a:extLst>
          </p:cNvPr>
          <p:cNvSpPr/>
          <p:nvPr/>
        </p:nvSpPr>
        <p:spPr>
          <a:xfrm>
            <a:off x="4735976" y="3898301"/>
            <a:ext cx="1800000" cy="720000"/>
          </a:xfrm>
          <a:prstGeom prst="roundRect">
            <a:avLst/>
          </a:prstGeom>
          <a:solidFill>
            <a:srgbClr val="C6DE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2BB866-4B10-4C84-F437-961050A83C54}"/>
              </a:ext>
            </a:extLst>
          </p:cNvPr>
          <p:cNvSpPr txBox="1"/>
          <p:nvPr/>
        </p:nvSpPr>
        <p:spPr>
          <a:xfrm>
            <a:off x="5137129" y="2134471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6956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E48327-94A4-229F-5084-E034ADCEE47A}"/>
              </a:ext>
            </a:extLst>
          </p:cNvPr>
          <p:cNvSpPr txBox="1"/>
          <p:nvPr/>
        </p:nvSpPr>
        <p:spPr>
          <a:xfrm>
            <a:off x="5137129" y="3095121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7139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F41D41-E5B9-269C-5432-6052D7C41B1E}"/>
              </a:ext>
            </a:extLst>
          </p:cNvPr>
          <p:cNvSpPr txBox="1"/>
          <p:nvPr/>
        </p:nvSpPr>
        <p:spPr>
          <a:xfrm>
            <a:off x="5137129" y="4043292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9156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778FD3F-DD4B-2742-DB9A-F179EAFBBAC6}"/>
              </a:ext>
            </a:extLst>
          </p:cNvPr>
          <p:cNvSpPr/>
          <p:nvPr/>
        </p:nvSpPr>
        <p:spPr>
          <a:xfrm>
            <a:off x="6926342" y="2106728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3046C-6A6D-06FC-1B0E-7B047AF849CC}"/>
              </a:ext>
            </a:extLst>
          </p:cNvPr>
          <p:cNvSpPr txBox="1"/>
          <p:nvPr/>
        </p:nvSpPr>
        <p:spPr>
          <a:xfrm>
            <a:off x="7548988" y="1544833"/>
            <a:ext cx="2969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데이터만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E933167-F56B-232C-67EE-9C1F4DDF3955}"/>
              </a:ext>
            </a:extLst>
          </p:cNvPr>
          <p:cNvSpPr/>
          <p:nvPr/>
        </p:nvSpPr>
        <p:spPr>
          <a:xfrm>
            <a:off x="8133952" y="1997557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15D9A98-8E94-EA3E-8347-884C2CAF7AFA}"/>
              </a:ext>
            </a:extLst>
          </p:cNvPr>
          <p:cNvSpPr/>
          <p:nvPr/>
        </p:nvSpPr>
        <p:spPr>
          <a:xfrm>
            <a:off x="8169811" y="2957824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EC2F7C9-F0E2-58F4-9AEA-8A255B44480B}"/>
              </a:ext>
            </a:extLst>
          </p:cNvPr>
          <p:cNvSpPr/>
          <p:nvPr/>
        </p:nvSpPr>
        <p:spPr>
          <a:xfrm>
            <a:off x="8169811" y="3899767"/>
            <a:ext cx="1800000" cy="7200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1ADA6F-FB09-0539-D06F-81180C97FD19}"/>
              </a:ext>
            </a:extLst>
          </p:cNvPr>
          <p:cNvSpPr txBox="1"/>
          <p:nvPr/>
        </p:nvSpPr>
        <p:spPr>
          <a:xfrm>
            <a:off x="8570964" y="2135937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9020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EFA8C-C657-5DDF-832C-1ED553A2D27D}"/>
              </a:ext>
            </a:extLst>
          </p:cNvPr>
          <p:cNvSpPr txBox="1"/>
          <p:nvPr/>
        </p:nvSpPr>
        <p:spPr>
          <a:xfrm>
            <a:off x="8570964" y="3096587"/>
            <a:ext cx="925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7221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C8AC6-D44B-93F3-3DD4-F904735D6244}"/>
              </a:ext>
            </a:extLst>
          </p:cNvPr>
          <p:cNvSpPr txBox="1"/>
          <p:nvPr/>
        </p:nvSpPr>
        <p:spPr>
          <a:xfrm>
            <a:off x="8300504" y="4036359"/>
            <a:ext cx="1538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다음주 공개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ECDD3219-6262-5B1F-1C94-04C3C76A4479}"/>
              </a:ext>
            </a:extLst>
          </p:cNvPr>
          <p:cNvSpPr/>
          <p:nvPr/>
        </p:nvSpPr>
        <p:spPr>
          <a:xfrm>
            <a:off x="6926342" y="3081098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E6C453C7-4E0F-A5D4-88BC-59AA05941430}"/>
              </a:ext>
            </a:extLst>
          </p:cNvPr>
          <p:cNvSpPr/>
          <p:nvPr/>
        </p:nvSpPr>
        <p:spPr>
          <a:xfrm>
            <a:off x="6926342" y="4055469"/>
            <a:ext cx="926376" cy="391026"/>
          </a:xfrm>
          <a:prstGeom prst="rightArrow">
            <a:avLst/>
          </a:prstGeom>
          <a:gradFill>
            <a:gsLst>
              <a:gs pos="0">
                <a:srgbClr val="92D050"/>
              </a:gs>
              <a:gs pos="40000">
                <a:srgbClr val="C6DEAB"/>
              </a:gs>
              <a:gs pos="75000">
                <a:srgbClr val="FFC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42" name="그림 41" descr="클립아트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6E605251-0A30-CD77-5B2B-750310E8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78" y="3598429"/>
            <a:ext cx="1333569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465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FF78DED-1F96-AC31-0299-702D3A4E2812}"/>
              </a:ext>
            </a:extLst>
          </p:cNvPr>
          <p:cNvGrpSpPr/>
          <p:nvPr/>
        </p:nvGrpSpPr>
        <p:grpSpPr>
          <a:xfrm>
            <a:off x="795403" y="193229"/>
            <a:ext cx="5835650" cy="997200"/>
            <a:chOff x="795403" y="193229"/>
            <a:chExt cx="5835650" cy="997200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08103" y="33182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091DF1-B718-8C0F-A453-FA3BE3D5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03" y="193229"/>
              <a:ext cx="997200" cy="99720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EA50F8A5-81F2-32AA-CDD2-8ED0EB5F2A35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640083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차주 예고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63C8-A1F3-0835-11C7-FE81BEF5A1AE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1D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— CNN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적용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86870F71-F2A0-1022-2639-8EB17BCD0F84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9CEFE1-8276-C6F9-8A1A-E39F71BEAF58}"/>
              </a:ext>
            </a:extLst>
          </p:cNvPr>
          <p:cNvSpPr txBox="1"/>
          <p:nvPr/>
        </p:nvSpPr>
        <p:spPr>
          <a:xfrm>
            <a:off x="1979270" y="1575412"/>
            <a:ext cx="1400035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1D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CNN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21E224-5BC9-B0F2-2FE3-D8A68F3724D0}"/>
              </a:ext>
            </a:extLst>
          </p:cNvPr>
          <p:cNvSpPr txBox="1"/>
          <p:nvPr/>
        </p:nvSpPr>
        <p:spPr>
          <a:xfrm>
            <a:off x="2297578" y="2128215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시계열 데이터에 적용할 수 있는 모델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변수를 시점에 맞게 쌓아 이미지로 취급하여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CNN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적용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B7696C6-45B4-9E66-3A7D-5E1363D90326}"/>
              </a:ext>
            </a:extLst>
          </p:cNvPr>
          <p:cNvGraphicFramePr>
            <a:graphicFrameLocks noGrp="1"/>
          </p:cNvGraphicFramePr>
          <p:nvPr/>
        </p:nvGraphicFramePr>
        <p:xfrm>
          <a:off x="1547624" y="3862919"/>
          <a:ext cx="3240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01267325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8713898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61907604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9647083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3162033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664345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…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28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5B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6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C6DE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01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22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5B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41579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170A78B-B907-7DC4-FD85-5AAE64359B98}"/>
              </a:ext>
            </a:extLst>
          </p:cNvPr>
          <p:cNvSpPr txBox="1"/>
          <p:nvPr/>
        </p:nvSpPr>
        <p:spPr>
          <a:xfrm>
            <a:off x="943823" y="3862919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m1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F293C-C70F-7715-44AD-BF70108CD007}"/>
              </a:ext>
            </a:extLst>
          </p:cNvPr>
          <p:cNvSpPr txBox="1"/>
          <p:nvPr/>
        </p:nvSpPr>
        <p:spPr>
          <a:xfrm>
            <a:off x="943822" y="4232251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m2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3D0EB-6D97-1993-3EC7-0A3BE232BC8D}"/>
              </a:ext>
            </a:extLst>
          </p:cNvPr>
          <p:cNvSpPr txBox="1"/>
          <p:nvPr/>
        </p:nvSpPr>
        <p:spPr>
          <a:xfrm>
            <a:off x="943821" y="4597204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m3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79B55-8AFA-DF7F-4539-F490DE893352}"/>
              </a:ext>
            </a:extLst>
          </p:cNvPr>
          <p:cNvSpPr txBox="1"/>
          <p:nvPr/>
        </p:nvSpPr>
        <p:spPr>
          <a:xfrm>
            <a:off x="690933" y="5322524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snow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3AFEF-0A02-2113-D6CC-63342DD13E5E}"/>
              </a:ext>
            </a:extLst>
          </p:cNvPr>
          <p:cNvSpPr txBox="1"/>
          <p:nvPr/>
        </p:nvSpPr>
        <p:spPr>
          <a:xfrm rot="5400000">
            <a:off x="930451" y="4966536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B41B70-26D1-39D5-FABC-F36836222494}"/>
              </a:ext>
            </a:extLst>
          </p:cNvPr>
          <p:cNvSpPr txBox="1"/>
          <p:nvPr/>
        </p:nvSpPr>
        <p:spPr>
          <a:xfrm rot="5400000">
            <a:off x="1527270" y="4978063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91D96A-65E4-58DD-A85F-04FC7804BD72}"/>
              </a:ext>
            </a:extLst>
          </p:cNvPr>
          <p:cNvSpPr txBox="1"/>
          <p:nvPr/>
        </p:nvSpPr>
        <p:spPr>
          <a:xfrm rot="5400000">
            <a:off x="2051747" y="4980547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5FE6ED-F979-0828-9C24-E3C9870A19DD}"/>
              </a:ext>
            </a:extLst>
          </p:cNvPr>
          <p:cNvSpPr txBox="1"/>
          <p:nvPr/>
        </p:nvSpPr>
        <p:spPr>
          <a:xfrm rot="5400000">
            <a:off x="2590140" y="4978064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862581-2CF6-9AC7-AF51-4F3C15BE2F96}"/>
              </a:ext>
            </a:extLst>
          </p:cNvPr>
          <p:cNvSpPr txBox="1"/>
          <p:nvPr/>
        </p:nvSpPr>
        <p:spPr>
          <a:xfrm rot="5400000">
            <a:off x="3116141" y="4978064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35E4C-85CB-9D68-6CDC-84A0AA4A5CE8}"/>
              </a:ext>
            </a:extLst>
          </p:cNvPr>
          <p:cNvSpPr txBox="1"/>
          <p:nvPr/>
        </p:nvSpPr>
        <p:spPr>
          <a:xfrm rot="5400000">
            <a:off x="4183822" y="4978063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A3D98A-F45E-79C5-40ED-8F4EA1E1ABD7}"/>
              </a:ext>
            </a:extLst>
          </p:cNvPr>
          <p:cNvSpPr txBox="1"/>
          <p:nvPr/>
        </p:nvSpPr>
        <p:spPr>
          <a:xfrm>
            <a:off x="1512328" y="3477375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98AA0B-29A2-7997-2C05-C0A7E669AD7E}"/>
              </a:ext>
            </a:extLst>
          </p:cNvPr>
          <p:cNvSpPr txBox="1"/>
          <p:nvPr/>
        </p:nvSpPr>
        <p:spPr>
          <a:xfrm>
            <a:off x="2032882" y="3477375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9AD5D6-A688-30A7-D3D9-533848F6AA20}"/>
              </a:ext>
            </a:extLst>
          </p:cNvPr>
          <p:cNvSpPr txBox="1"/>
          <p:nvPr/>
        </p:nvSpPr>
        <p:spPr>
          <a:xfrm>
            <a:off x="2553436" y="3477375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EB498-F961-C97F-D24B-0547E3169F9C}"/>
              </a:ext>
            </a:extLst>
          </p:cNvPr>
          <p:cNvSpPr txBox="1"/>
          <p:nvPr/>
        </p:nvSpPr>
        <p:spPr>
          <a:xfrm>
            <a:off x="3104470" y="3477375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CA6AA7-65EE-6728-2108-EFEEB4A5270E}"/>
              </a:ext>
            </a:extLst>
          </p:cNvPr>
          <p:cNvSpPr txBox="1"/>
          <p:nvPr/>
        </p:nvSpPr>
        <p:spPr>
          <a:xfrm>
            <a:off x="4209223" y="3477375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70D0AD-D680-C3D0-A860-246740A31842}"/>
              </a:ext>
            </a:extLst>
          </p:cNvPr>
          <p:cNvSpPr txBox="1"/>
          <p:nvPr/>
        </p:nvSpPr>
        <p:spPr>
          <a:xfrm>
            <a:off x="2297578" y="5963348"/>
            <a:ext cx="231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데이터를 이미지로 취급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pic>
        <p:nvPicPr>
          <p:cNvPr id="34" name="Object 38">
            <a:extLst>
              <a:ext uri="{FF2B5EF4-FFF2-40B4-BE49-F238E27FC236}">
                <a16:creationId xmlns:a16="http://schemas.microsoft.com/office/drawing/2014/main" id="{FE643200-8C3B-9F86-066A-5C23D445D5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43775">
            <a:off x="1603818" y="5737631"/>
            <a:ext cx="749148" cy="40796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572747-EB5F-6AFA-DB08-18194725106E}"/>
              </a:ext>
            </a:extLst>
          </p:cNvPr>
          <p:cNvGraphicFramePr>
            <a:graphicFrameLocks noGrp="1"/>
          </p:cNvGraphicFramePr>
          <p:nvPr/>
        </p:nvGraphicFramePr>
        <p:xfrm>
          <a:off x="7365408" y="3866722"/>
          <a:ext cx="324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77615819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15214424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5011343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7054782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12873736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03525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6DE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1549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AF9DC5-4DE6-0C9A-2545-EFAAFB333134}"/>
              </a:ext>
            </a:extLst>
          </p:cNvPr>
          <p:cNvGraphicFramePr>
            <a:graphicFrameLocks noGrp="1"/>
          </p:cNvGraphicFramePr>
          <p:nvPr/>
        </p:nvGraphicFramePr>
        <p:xfrm>
          <a:off x="7135016" y="4168098"/>
          <a:ext cx="324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77615819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15214424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5011343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7054782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12873736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03525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5B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1549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16DD70F-92D3-9B1F-B523-AE4F77A8B2DB}"/>
              </a:ext>
            </a:extLst>
          </p:cNvPr>
          <p:cNvGraphicFramePr>
            <a:graphicFrameLocks noGrp="1"/>
          </p:cNvGraphicFramePr>
          <p:nvPr/>
        </p:nvGraphicFramePr>
        <p:xfrm>
          <a:off x="6869214" y="4807041"/>
          <a:ext cx="324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77615819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15214424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5011343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7054782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12873736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03525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6DEA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6DE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1549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4046070-2702-1A82-4E9A-F59B385BB8F3}"/>
              </a:ext>
            </a:extLst>
          </p:cNvPr>
          <p:cNvGraphicFramePr>
            <a:graphicFrameLocks noGrp="1"/>
          </p:cNvGraphicFramePr>
          <p:nvPr/>
        </p:nvGraphicFramePr>
        <p:xfrm>
          <a:off x="6638822" y="5108417"/>
          <a:ext cx="3240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77615819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15214424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5011343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7054782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12873736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03525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5B84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5B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51549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3E2E742-7EDB-D724-3673-181DDC9C45BF}"/>
              </a:ext>
            </a:extLst>
          </p:cNvPr>
          <p:cNvSpPr txBox="1"/>
          <p:nvPr/>
        </p:nvSpPr>
        <p:spPr>
          <a:xfrm rot="7123297">
            <a:off x="8333986" y="4488325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FACC7F-E120-89E2-9C79-E4D55018985F}"/>
              </a:ext>
            </a:extLst>
          </p:cNvPr>
          <p:cNvSpPr txBox="1"/>
          <p:nvPr/>
        </p:nvSpPr>
        <p:spPr>
          <a:xfrm>
            <a:off x="6761607" y="3800956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m1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19D5DF-E18F-70F2-3511-0290FD4FC1F6}"/>
              </a:ext>
            </a:extLst>
          </p:cNvPr>
          <p:cNvSpPr txBox="1"/>
          <p:nvPr/>
        </p:nvSpPr>
        <p:spPr>
          <a:xfrm>
            <a:off x="6532264" y="4156893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m2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3FD01-9B64-61DF-2857-F491C23BBA6A}"/>
              </a:ext>
            </a:extLst>
          </p:cNvPr>
          <p:cNvSpPr txBox="1"/>
          <p:nvPr/>
        </p:nvSpPr>
        <p:spPr>
          <a:xfrm>
            <a:off x="5957864" y="4758360"/>
            <a:ext cx="10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rain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79B1F8-46CF-C152-18D8-683331CB9416}"/>
              </a:ext>
            </a:extLst>
          </p:cNvPr>
          <p:cNvSpPr txBox="1"/>
          <p:nvPr/>
        </p:nvSpPr>
        <p:spPr>
          <a:xfrm rot="7451234">
            <a:off x="6373223" y="4481969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ABAAF5-3ECC-631E-AE54-09D72BA612CF}"/>
              </a:ext>
            </a:extLst>
          </p:cNvPr>
          <p:cNvSpPr txBox="1"/>
          <p:nvPr/>
        </p:nvSpPr>
        <p:spPr>
          <a:xfrm>
            <a:off x="5848394" y="5075056"/>
            <a:ext cx="87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snow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A32174-4461-358A-DC3B-CE9F1EF59287}"/>
              </a:ext>
            </a:extLst>
          </p:cNvPr>
          <p:cNvSpPr txBox="1"/>
          <p:nvPr/>
        </p:nvSpPr>
        <p:spPr>
          <a:xfrm>
            <a:off x="7352802" y="3530663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0315FF-D84B-6861-5672-364A06A23E14}"/>
              </a:ext>
            </a:extLst>
          </p:cNvPr>
          <p:cNvSpPr txBox="1"/>
          <p:nvPr/>
        </p:nvSpPr>
        <p:spPr>
          <a:xfrm>
            <a:off x="7873356" y="3530663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AD7D90-C1AA-929E-3D23-E81AB5D5FE7E}"/>
              </a:ext>
            </a:extLst>
          </p:cNvPr>
          <p:cNvSpPr txBox="1"/>
          <p:nvPr/>
        </p:nvSpPr>
        <p:spPr>
          <a:xfrm>
            <a:off x="8393910" y="3530663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2FD0DD-B2A6-69F6-898C-B0E458B25498}"/>
              </a:ext>
            </a:extLst>
          </p:cNvPr>
          <p:cNvSpPr txBox="1"/>
          <p:nvPr/>
        </p:nvSpPr>
        <p:spPr>
          <a:xfrm>
            <a:off x="8944944" y="3530663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C752C6-9157-8E13-C46D-FD4A2EAD77C6}"/>
              </a:ext>
            </a:extLst>
          </p:cNvPr>
          <p:cNvSpPr txBox="1"/>
          <p:nvPr/>
        </p:nvSpPr>
        <p:spPr>
          <a:xfrm>
            <a:off x="10049697" y="3530663"/>
            <a:ext cx="60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24</a:t>
            </a:r>
          </a:p>
        </p:txBody>
      </p:sp>
      <p:sp>
        <p:nvSpPr>
          <p:cNvPr id="48" name="오른쪽 중괄호 47">
            <a:extLst>
              <a:ext uri="{FF2B5EF4-FFF2-40B4-BE49-F238E27FC236}">
                <a16:creationId xmlns:a16="http://schemas.microsoft.com/office/drawing/2014/main" id="{B6B7F6D6-7F2C-C80B-EF03-953711719AE0}"/>
              </a:ext>
            </a:extLst>
          </p:cNvPr>
          <p:cNvSpPr/>
          <p:nvPr/>
        </p:nvSpPr>
        <p:spPr>
          <a:xfrm>
            <a:off x="10640517" y="3993798"/>
            <a:ext cx="280104" cy="1405518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999A1A-B0FB-7F23-D314-BBE5E4C6B24F}"/>
              </a:ext>
            </a:extLst>
          </p:cNvPr>
          <p:cNvSpPr txBox="1"/>
          <p:nvPr/>
        </p:nvSpPr>
        <p:spPr>
          <a:xfrm>
            <a:off x="10728371" y="4370401"/>
            <a:ext cx="149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입력 특성을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채널로 확장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51" name="그림 50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079B7A6B-648A-E972-D339-1118858E4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34" y="5481230"/>
            <a:ext cx="1333569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868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F91870-2642-13B5-3E11-1FE95CE6A2AA}"/>
              </a:ext>
            </a:extLst>
          </p:cNvPr>
          <p:cNvSpPr txBox="1">
            <a:spLocks/>
          </p:cNvSpPr>
          <p:nvPr/>
        </p:nvSpPr>
        <p:spPr>
          <a:xfrm>
            <a:off x="4005265" y="2776099"/>
            <a:ext cx="484056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be continued...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92B59F-04AD-B58C-E585-A8D1791FD5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65" y="2655199"/>
            <a:ext cx="997200" cy="99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CC24A4-DE84-C0E2-4BE9-C1D274D58415}"/>
              </a:ext>
            </a:extLst>
          </p:cNvPr>
          <p:cNvSpPr txBox="1"/>
          <p:nvPr/>
        </p:nvSpPr>
        <p:spPr>
          <a:xfrm>
            <a:off x="4707780" y="3429000"/>
            <a:ext cx="2776440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sng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예고만 하고 안 할 수도 있음</a:t>
            </a:r>
          </a:p>
        </p:txBody>
      </p:sp>
    </p:spTree>
    <p:extLst>
      <p:ext uri="{BB962C8B-B14F-4D97-AF65-F5344CB8AC3E}">
        <p14:creationId xmlns:p14="http://schemas.microsoft.com/office/powerpoint/2010/main" val="3694271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pic>
        <p:nvPicPr>
          <p:cNvPr id="15" name="Object 38">
            <a:extLst>
              <a:ext uri="{FF2B5EF4-FFF2-40B4-BE49-F238E27FC236}">
                <a16:creationId xmlns:a16="http://schemas.microsoft.com/office/drawing/2014/main" id="{594A1D1A-C5C7-3852-83B1-1F344BC6C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340825">
            <a:off x="8493006" y="5626020"/>
            <a:ext cx="749148" cy="4079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0F82DF-31D1-85D7-1112-791FBBC2994F}"/>
              </a:ext>
            </a:extLst>
          </p:cNvPr>
          <p:cNvSpPr txBox="1"/>
          <p:nvPr/>
        </p:nvSpPr>
        <p:spPr>
          <a:xfrm>
            <a:off x="9157869" y="5687218"/>
            <a:ext cx="2604978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이후 인센티브 평가 산식과 함께 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살펴볼 예정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제공 데이터 살펴보기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incentive.csv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093838-379D-963D-574E-75C4E1083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831844"/>
            <a:ext cx="5513129" cy="414157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F333E42-BD77-BB5A-62C4-1A3B8FE6936A}"/>
              </a:ext>
            </a:extLst>
          </p:cNvPr>
          <p:cNvGrpSpPr/>
          <p:nvPr/>
        </p:nvGrpSpPr>
        <p:grpSpPr>
          <a:xfrm>
            <a:off x="6408517" y="1511028"/>
            <a:ext cx="5354331" cy="4128532"/>
            <a:chOff x="6109600" y="1581292"/>
            <a:chExt cx="5354331" cy="41285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320D01-EDDC-0380-0321-4A81F3184FAC}"/>
                </a:ext>
              </a:extLst>
            </p:cNvPr>
            <p:cNvSpPr txBox="1"/>
            <p:nvPr/>
          </p:nvSpPr>
          <p:spPr>
            <a:xfrm>
              <a:off x="6420239" y="2267098"/>
              <a:ext cx="4791918" cy="1061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model_id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: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해당 </a:t>
              </a:r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예측발전량의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 모델 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ID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incentive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 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: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입찰시간에 획득한 정산금액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aplestory OTF Light" panose="02000300000000000000" pitchFamily="2" charset="-128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0D19B56-CA17-CA46-588D-E0B29E803DE1}"/>
                </a:ext>
              </a:extLst>
            </p:cNvPr>
            <p:cNvSpPr/>
            <p:nvPr/>
          </p:nvSpPr>
          <p:spPr>
            <a:xfrm>
              <a:off x="6218068" y="2054960"/>
              <a:ext cx="5245863" cy="1485786"/>
            </a:xfrm>
            <a:prstGeom prst="round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C0B49F-B0C8-BF05-58AC-FF0DECC9DF8B}"/>
                </a:ext>
              </a:extLst>
            </p:cNvPr>
            <p:cNvSpPr txBox="1"/>
            <p:nvPr/>
          </p:nvSpPr>
          <p:spPr>
            <a:xfrm>
              <a:off x="6109600" y="1581292"/>
              <a:ext cx="488680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+mj-lt"/>
                  <a:ea typeface="+mj-ea"/>
                </a:rPr>
                <a:t>예측된 </a:t>
              </a:r>
              <a:r>
                <a:rPr lang="ko-KR" altLang="en-US" sz="2400">
                  <a:latin typeface="+mj-lt"/>
                  <a:ea typeface="+mj-ea"/>
                </a:rPr>
                <a:t>발전량 데이터에 대한</a:t>
              </a:r>
              <a:r>
                <a:rPr lang="en-US" altLang="ko-KR" sz="2400" dirty="0">
                  <a:latin typeface="+mj-lt"/>
                  <a:ea typeface="+mj-ea"/>
                </a:rPr>
                <a:t> </a:t>
              </a:r>
              <a:r>
                <a:rPr lang="ko-KR" altLang="en-US" sz="2400" dirty="0">
                  <a:latin typeface="+mj-lt"/>
                  <a:ea typeface="+mj-ea"/>
                </a:rPr>
                <a:t>인센티브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AAF59CD-7686-83A3-EDB7-B88BB01965E2}"/>
                </a:ext>
              </a:extLst>
            </p:cNvPr>
            <p:cNvGrpSpPr/>
            <p:nvPr/>
          </p:nvGrpSpPr>
          <p:grpSpPr>
            <a:xfrm>
              <a:off x="6218068" y="3694594"/>
              <a:ext cx="5245863" cy="2015230"/>
              <a:chOff x="6218068" y="3694594"/>
              <a:chExt cx="5245863" cy="201523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C71E9E-3AD9-3599-8F10-B105262E93CC}"/>
                  </a:ext>
                </a:extLst>
              </p:cNvPr>
              <p:cNvSpPr txBox="1"/>
              <p:nvPr/>
            </p:nvSpPr>
            <p:spPr>
              <a:xfrm>
                <a:off x="6445040" y="3917539"/>
                <a:ext cx="4791918" cy="1569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is_utilizable</a:t>
                </a:r>
                <a:r>
                  <a:rPr lang="en-US" altLang="ko-K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발전소의 해당 시간대 발전량이 </a:t>
                </a:r>
                <a:endPara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설비이용률을</a:t>
                </a:r>
                <a:r>
                  <a:rPr lang="ko-KR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 만족하는지 여부 확인</a:t>
                </a:r>
                <a:endPara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endParaRPr>
              </a:p>
            </p:txBody>
          </p:sp>
          <p:sp>
            <p:nvSpPr>
              <p:cNvPr id="20" name="사각형: 둥근 모서리 12">
                <a:extLst>
                  <a:ext uri="{FF2B5EF4-FFF2-40B4-BE49-F238E27FC236}">
                    <a16:creationId xmlns:a16="http://schemas.microsoft.com/office/drawing/2014/main" id="{93B25BCF-ED51-E172-F145-01DADE3F7C76}"/>
                  </a:ext>
                </a:extLst>
              </p:cNvPr>
              <p:cNvSpPr/>
              <p:nvPr/>
            </p:nvSpPr>
            <p:spPr>
              <a:xfrm>
                <a:off x="6218068" y="3694594"/>
                <a:ext cx="5245863" cy="2015230"/>
              </a:xfrm>
              <a:prstGeom prst="roundRect">
                <a:avLst/>
              </a:prstGeom>
              <a:noFill/>
              <a:ln w="571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2" name="그림 21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56F4EB4E-A4C6-35BB-9D56-DB1DF9888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20" y="5793408"/>
            <a:ext cx="1134319" cy="11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4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C547DE1D-C345-17A5-5046-FC916BDE64CB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7F0E6-3EAD-5115-F0C5-15040E267DF5}"/>
              </a:ext>
            </a:extLst>
          </p:cNvPr>
          <p:cNvSpPr txBox="1"/>
          <p:nvPr/>
        </p:nvSpPr>
        <p:spPr>
          <a:xfrm>
            <a:off x="1353105" y="1582595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HTTP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요청 메소드</a:t>
            </a:r>
            <a:endParaRPr lang="ko-KR" altLang="en-US" sz="2200" dirty="0">
              <a:solidFill>
                <a:schemeClr val="tx1">
                  <a:lumMod val="50000"/>
                  <a:lumOff val="50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87FCF-656D-3D15-F7FC-E9691F851134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웹 통신에서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서버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에게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어떤 작업을 요청하는지 알리는 수단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42E3C70-B223-F7B6-FCF2-9FCEDCF8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672" y="1571596"/>
            <a:ext cx="6134632" cy="305588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3117FA2-77F8-38EB-36CF-C7C864B402CD}"/>
              </a:ext>
            </a:extLst>
          </p:cNvPr>
          <p:cNvGrpSpPr/>
          <p:nvPr/>
        </p:nvGrpSpPr>
        <p:grpSpPr>
          <a:xfrm>
            <a:off x="2832631" y="3533045"/>
            <a:ext cx="7596844" cy="648000"/>
            <a:chOff x="2829740" y="5085762"/>
            <a:chExt cx="7596844" cy="7920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B407923-E277-6B35-013A-4883586D0CE8}"/>
                </a:ext>
              </a:extLst>
            </p:cNvPr>
            <p:cNvSpPr/>
            <p:nvPr/>
          </p:nvSpPr>
          <p:spPr>
            <a:xfrm>
              <a:off x="2999578" y="5085762"/>
              <a:ext cx="6410707" cy="792000"/>
            </a:xfrm>
            <a:prstGeom prst="roundRect">
              <a:avLst/>
            </a:prstGeom>
            <a:solidFill>
              <a:srgbClr val="EBF3FB"/>
            </a:solidFill>
            <a:ln w="28575">
              <a:solidFill>
                <a:srgbClr val="61AF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F588D8D-B339-5781-DEE3-DAC07D84BD40}"/>
                </a:ext>
              </a:extLst>
            </p:cNvPr>
            <p:cNvSpPr/>
            <p:nvPr/>
          </p:nvSpPr>
          <p:spPr>
            <a:xfrm>
              <a:off x="3068265" y="5157762"/>
              <a:ext cx="1440000" cy="648000"/>
            </a:xfrm>
            <a:prstGeom prst="roundRect">
              <a:avLst/>
            </a:prstGeom>
            <a:solidFill>
              <a:srgbClr val="61A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CD290C-8985-AAA4-A2A7-18EF45752089}"/>
                </a:ext>
              </a:extLst>
            </p:cNvPr>
            <p:cNvSpPr txBox="1"/>
            <p:nvPr/>
          </p:nvSpPr>
          <p:spPr>
            <a:xfrm>
              <a:off x="2829740" y="5237888"/>
              <a:ext cx="7596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서버 데이터 </a:t>
              </a:r>
              <a:r>
                <a:rPr lang="ko-KR" altLang="en-US" sz="2400" dirty="0">
                  <a:solidFill>
                    <a:srgbClr val="C00000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조회</a:t>
              </a:r>
              <a:endParaRPr lang="en-US" altLang="ko-KR" sz="24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B4EDD3-71EB-A196-ECC3-63986ADC81F2}"/>
                </a:ext>
              </a:extLst>
            </p:cNvPr>
            <p:cNvSpPr txBox="1"/>
            <p:nvPr/>
          </p:nvSpPr>
          <p:spPr>
            <a:xfrm>
              <a:off x="3077537" y="5252787"/>
              <a:ext cx="1355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GET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E78B8CF-D92C-5804-8EF7-AEE4D4929A4C}"/>
              </a:ext>
            </a:extLst>
          </p:cNvPr>
          <p:cNvGrpSpPr/>
          <p:nvPr/>
        </p:nvGrpSpPr>
        <p:grpSpPr>
          <a:xfrm>
            <a:off x="2832631" y="4272182"/>
            <a:ext cx="7596844" cy="648000"/>
            <a:chOff x="2829740" y="5085762"/>
            <a:chExt cx="7596844" cy="79200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A69A807-5CF3-AFE5-3390-2781E75D2722}"/>
                </a:ext>
              </a:extLst>
            </p:cNvPr>
            <p:cNvSpPr/>
            <p:nvPr/>
          </p:nvSpPr>
          <p:spPr>
            <a:xfrm>
              <a:off x="2999578" y="5085762"/>
              <a:ext cx="6410707" cy="792000"/>
            </a:xfrm>
            <a:prstGeom prst="roundRect">
              <a:avLst/>
            </a:prstGeom>
            <a:solidFill>
              <a:srgbClr val="FBF1E6"/>
            </a:solidFill>
            <a:ln w="28575">
              <a:solidFill>
                <a:srgbClr val="FCC9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6C06ABD-E38C-13E2-A715-EC991439DFA9}"/>
                </a:ext>
              </a:extLst>
            </p:cNvPr>
            <p:cNvSpPr/>
            <p:nvPr/>
          </p:nvSpPr>
          <p:spPr>
            <a:xfrm>
              <a:off x="3068265" y="5157762"/>
              <a:ext cx="1440000" cy="648000"/>
            </a:xfrm>
            <a:prstGeom prst="roundRect">
              <a:avLst/>
            </a:prstGeom>
            <a:solidFill>
              <a:srgbClr val="FCA130"/>
            </a:solidFill>
            <a:ln>
              <a:solidFill>
                <a:srgbClr val="FCC9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50D7F8-3079-3D28-E8C1-2F7F9A6A0A1C}"/>
                </a:ext>
              </a:extLst>
            </p:cNvPr>
            <p:cNvSpPr txBox="1"/>
            <p:nvPr/>
          </p:nvSpPr>
          <p:spPr>
            <a:xfrm>
              <a:off x="2829740" y="5237888"/>
              <a:ext cx="7596844" cy="564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서버 데이터 </a:t>
              </a:r>
              <a:r>
                <a:rPr lang="ko-KR" altLang="en-US" sz="2400" dirty="0">
                  <a:solidFill>
                    <a:srgbClr val="C00000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수정</a:t>
              </a:r>
              <a:endParaRPr lang="en-US" altLang="ko-KR" sz="24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4EC620-4D9A-D858-89FA-559E4BAE28A5}"/>
                </a:ext>
              </a:extLst>
            </p:cNvPr>
            <p:cNvSpPr txBox="1"/>
            <p:nvPr/>
          </p:nvSpPr>
          <p:spPr>
            <a:xfrm>
              <a:off x="3077537" y="5252787"/>
              <a:ext cx="1355689" cy="4514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PUT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298B568-6A68-5E8D-B8BF-FADB6DAE234E}"/>
              </a:ext>
            </a:extLst>
          </p:cNvPr>
          <p:cNvGrpSpPr/>
          <p:nvPr/>
        </p:nvGrpSpPr>
        <p:grpSpPr>
          <a:xfrm>
            <a:off x="2832631" y="5011319"/>
            <a:ext cx="7596844" cy="648000"/>
            <a:chOff x="2829740" y="5085762"/>
            <a:chExt cx="7596844" cy="79200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4591927A-CEB0-7751-3097-55F871E1116C}"/>
                </a:ext>
              </a:extLst>
            </p:cNvPr>
            <p:cNvSpPr/>
            <p:nvPr/>
          </p:nvSpPr>
          <p:spPr>
            <a:xfrm>
              <a:off x="2999578" y="5085762"/>
              <a:ext cx="6410707" cy="792000"/>
            </a:xfrm>
            <a:prstGeom prst="roundRect">
              <a:avLst/>
            </a:prstGeom>
            <a:solidFill>
              <a:srgbClr val="FBE7E7"/>
            </a:solidFill>
            <a:ln w="28575">
              <a:solidFill>
                <a:srgbClr val="F93E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3625C19-8BC9-133B-2259-F03B411E056E}"/>
                </a:ext>
              </a:extLst>
            </p:cNvPr>
            <p:cNvSpPr/>
            <p:nvPr/>
          </p:nvSpPr>
          <p:spPr>
            <a:xfrm>
              <a:off x="3068265" y="5157762"/>
              <a:ext cx="1440000" cy="648000"/>
            </a:xfrm>
            <a:prstGeom prst="roundRect">
              <a:avLst/>
            </a:prstGeom>
            <a:solidFill>
              <a:srgbClr val="F93E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C0E7B1-5EBD-616E-C307-174F6E4B28C5}"/>
                </a:ext>
              </a:extLst>
            </p:cNvPr>
            <p:cNvSpPr txBox="1"/>
            <p:nvPr/>
          </p:nvSpPr>
          <p:spPr>
            <a:xfrm>
              <a:off x="2829740" y="5237888"/>
              <a:ext cx="7596844" cy="564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서버 데이터 </a:t>
              </a:r>
              <a:r>
                <a:rPr lang="ko-KR" altLang="en-US" sz="2400" dirty="0">
                  <a:solidFill>
                    <a:srgbClr val="C00000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삭제</a:t>
              </a:r>
              <a:endParaRPr lang="en-US" altLang="ko-KR" sz="24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FC37A9-ECAC-3C14-A05F-297DDD634247}"/>
                </a:ext>
              </a:extLst>
            </p:cNvPr>
            <p:cNvSpPr txBox="1"/>
            <p:nvPr/>
          </p:nvSpPr>
          <p:spPr>
            <a:xfrm>
              <a:off x="3077537" y="5252787"/>
              <a:ext cx="1355689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DELETE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E54709E-3D71-7230-9238-BF8A2AC33325}"/>
              </a:ext>
            </a:extLst>
          </p:cNvPr>
          <p:cNvGrpSpPr/>
          <p:nvPr/>
        </p:nvGrpSpPr>
        <p:grpSpPr>
          <a:xfrm>
            <a:off x="2832631" y="5750456"/>
            <a:ext cx="7596844" cy="648000"/>
            <a:chOff x="2829740" y="5085762"/>
            <a:chExt cx="7596844" cy="79200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AA59BF8-0237-6D5C-4C60-3975BC154F2A}"/>
                </a:ext>
              </a:extLst>
            </p:cNvPr>
            <p:cNvSpPr/>
            <p:nvPr/>
          </p:nvSpPr>
          <p:spPr>
            <a:xfrm>
              <a:off x="2999578" y="5085762"/>
              <a:ext cx="6410707" cy="792000"/>
            </a:xfrm>
            <a:prstGeom prst="roundRect">
              <a:avLst/>
            </a:prstGeom>
            <a:solidFill>
              <a:srgbClr val="E8F6F0"/>
            </a:solidFill>
            <a:ln w="28575">
              <a:solidFill>
                <a:srgbClr val="49C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76CD0AA-F36B-8E2B-D2A3-FDEAD508FA48}"/>
                </a:ext>
              </a:extLst>
            </p:cNvPr>
            <p:cNvSpPr/>
            <p:nvPr/>
          </p:nvSpPr>
          <p:spPr>
            <a:xfrm>
              <a:off x="3068265" y="5157762"/>
              <a:ext cx="1440000" cy="648000"/>
            </a:xfrm>
            <a:prstGeom prst="roundRect">
              <a:avLst/>
            </a:prstGeom>
            <a:solidFill>
              <a:srgbClr val="49C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26C2C3-7333-3AA0-EBA9-1E8ED9446E68}"/>
                </a:ext>
              </a:extLst>
            </p:cNvPr>
            <p:cNvSpPr txBox="1"/>
            <p:nvPr/>
          </p:nvSpPr>
          <p:spPr>
            <a:xfrm>
              <a:off x="2829740" y="5237888"/>
              <a:ext cx="7596844" cy="564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서버 데이터 </a:t>
              </a:r>
              <a:r>
                <a:rPr lang="ko-KR" altLang="en-US" sz="2400" dirty="0">
                  <a:solidFill>
                    <a:srgbClr val="C00000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추가</a:t>
              </a:r>
              <a:endParaRPr lang="en-US" altLang="ko-KR" sz="24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50B146-77C3-6A3B-772C-C6FD466AE0B0}"/>
                </a:ext>
              </a:extLst>
            </p:cNvPr>
            <p:cNvSpPr txBox="1"/>
            <p:nvPr/>
          </p:nvSpPr>
          <p:spPr>
            <a:xfrm>
              <a:off x="3077537" y="5252787"/>
              <a:ext cx="1355689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POST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92DC16B-8B57-5D1F-28C6-EC976A4F5054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API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52935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C547DE1D-C345-17A5-5046-FC916BDE64CB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7F0E6-3EAD-5115-F0C5-15040E267DF5}"/>
              </a:ext>
            </a:extLst>
          </p:cNvPr>
          <p:cNvSpPr txBox="1"/>
          <p:nvPr/>
        </p:nvSpPr>
        <p:spPr>
          <a:xfrm>
            <a:off x="1353105" y="1582595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HTTP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요청 메소드</a:t>
            </a:r>
            <a:endParaRPr lang="ko-KR" altLang="en-US" sz="2200" dirty="0">
              <a:solidFill>
                <a:schemeClr val="tx1">
                  <a:lumMod val="50000"/>
                  <a:lumOff val="50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87FCF-656D-3D15-F7FC-E9691F851134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웹 통신에서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서버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에게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어떤 작업을 요청하는지 알리는 수단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3117FA2-77F8-38EB-36CF-C7C864B402CD}"/>
              </a:ext>
            </a:extLst>
          </p:cNvPr>
          <p:cNvGrpSpPr/>
          <p:nvPr/>
        </p:nvGrpSpPr>
        <p:grpSpPr>
          <a:xfrm>
            <a:off x="2832631" y="3533045"/>
            <a:ext cx="7596844" cy="648000"/>
            <a:chOff x="2829740" y="5085762"/>
            <a:chExt cx="7596844" cy="7920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B407923-E277-6B35-013A-4883586D0CE8}"/>
                </a:ext>
              </a:extLst>
            </p:cNvPr>
            <p:cNvSpPr/>
            <p:nvPr/>
          </p:nvSpPr>
          <p:spPr>
            <a:xfrm>
              <a:off x="2999578" y="5085762"/>
              <a:ext cx="6410707" cy="792000"/>
            </a:xfrm>
            <a:prstGeom prst="roundRect">
              <a:avLst/>
            </a:prstGeom>
            <a:solidFill>
              <a:srgbClr val="EBF3FB"/>
            </a:solidFill>
            <a:ln w="28575">
              <a:solidFill>
                <a:srgbClr val="61AF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F588D8D-B339-5781-DEE3-DAC07D84BD40}"/>
                </a:ext>
              </a:extLst>
            </p:cNvPr>
            <p:cNvSpPr/>
            <p:nvPr/>
          </p:nvSpPr>
          <p:spPr>
            <a:xfrm>
              <a:off x="3068265" y="5157762"/>
              <a:ext cx="1440000" cy="648000"/>
            </a:xfrm>
            <a:prstGeom prst="roundRect">
              <a:avLst/>
            </a:prstGeom>
            <a:solidFill>
              <a:srgbClr val="61A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CD290C-8985-AAA4-A2A7-18EF45752089}"/>
                </a:ext>
              </a:extLst>
            </p:cNvPr>
            <p:cNvSpPr txBox="1"/>
            <p:nvPr/>
          </p:nvSpPr>
          <p:spPr>
            <a:xfrm>
              <a:off x="2829740" y="5237888"/>
              <a:ext cx="7596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서버 데이터 </a:t>
              </a:r>
              <a:r>
                <a:rPr lang="ko-KR" altLang="en-US" sz="2400" dirty="0">
                  <a:solidFill>
                    <a:srgbClr val="C00000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조회</a:t>
              </a:r>
              <a:endParaRPr lang="en-US" altLang="ko-KR" sz="24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B4EDD3-71EB-A196-ECC3-63986ADC81F2}"/>
                </a:ext>
              </a:extLst>
            </p:cNvPr>
            <p:cNvSpPr txBox="1"/>
            <p:nvPr/>
          </p:nvSpPr>
          <p:spPr>
            <a:xfrm>
              <a:off x="3077537" y="5252787"/>
              <a:ext cx="1355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GET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E78B8CF-D92C-5804-8EF7-AEE4D4929A4C}"/>
              </a:ext>
            </a:extLst>
          </p:cNvPr>
          <p:cNvGrpSpPr/>
          <p:nvPr/>
        </p:nvGrpSpPr>
        <p:grpSpPr>
          <a:xfrm>
            <a:off x="2832631" y="4272182"/>
            <a:ext cx="7596844" cy="648000"/>
            <a:chOff x="2829740" y="5085762"/>
            <a:chExt cx="7596844" cy="79200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A69A807-5CF3-AFE5-3390-2781E75D2722}"/>
                </a:ext>
              </a:extLst>
            </p:cNvPr>
            <p:cNvSpPr/>
            <p:nvPr/>
          </p:nvSpPr>
          <p:spPr>
            <a:xfrm>
              <a:off x="2999578" y="5085762"/>
              <a:ext cx="6410707" cy="792000"/>
            </a:xfrm>
            <a:prstGeom prst="roundRect">
              <a:avLst/>
            </a:prstGeom>
            <a:solidFill>
              <a:srgbClr val="FBF1E6"/>
            </a:solidFill>
            <a:ln w="28575">
              <a:solidFill>
                <a:srgbClr val="FCC9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6C06ABD-E38C-13E2-A715-EC991439DFA9}"/>
                </a:ext>
              </a:extLst>
            </p:cNvPr>
            <p:cNvSpPr/>
            <p:nvPr/>
          </p:nvSpPr>
          <p:spPr>
            <a:xfrm>
              <a:off x="3068265" y="5157762"/>
              <a:ext cx="1440000" cy="648000"/>
            </a:xfrm>
            <a:prstGeom prst="roundRect">
              <a:avLst/>
            </a:prstGeom>
            <a:solidFill>
              <a:srgbClr val="FCA130"/>
            </a:solidFill>
            <a:ln>
              <a:solidFill>
                <a:srgbClr val="FCC9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50D7F8-3079-3D28-E8C1-2F7F9A6A0A1C}"/>
                </a:ext>
              </a:extLst>
            </p:cNvPr>
            <p:cNvSpPr txBox="1"/>
            <p:nvPr/>
          </p:nvSpPr>
          <p:spPr>
            <a:xfrm>
              <a:off x="2829740" y="5237888"/>
              <a:ext cx="7596844" cy="5642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서버 데이터 </a:t>
              </a:r>
              <a:r>
                <a:rPr lang="ko-KR" altLang="en-US" sz="2400" dirty="0">
                  <a:solidFill>
                    <a:srgbClr val="C00000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수정</a:t>
              </a:r>
              <a:endParaRPr lang="en-US" altLang="ko-KR" sz="24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4EC620-4D9A-D858-89FA-559E4BAE28A5}"/>
                </a:ext>
              </a:extLst>
            </p:cNvPr>
            <p:cNvSpPr txBox="1"/>
            <p:nvPr/>
          </p:nvSpPr>
          <p:spPr>
            <a:xfrm>
              <a:off x="3077537" y="5252787"/>
              <a:ext cx="1355689" cy="4514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PUT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298B568-6A68-5E8D-B8BF-FADB6DAE234E}"/>
              </a:ext>
            </a:extLst>
          </p:cNvPr>
          <p:cNvGrpSpPr/>
          <p:nvPr/>
        </p:nvGrpSpPr>
        <p:grpSpPr>
          <a:xfrm>
            <a:off x="2832631" y="5011319"/>
            <a:ext cx="7596844" cy="648000"/>
            <a:chOff x="2829740" y="5085762"/>
            <a:chExt cx="7596844" cy="79200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4591927A-CEB0-7751-3097-55F871E1116C}"/>
                </a:ext>
              </a:extLst>
            </p:cNvPr>
            <p:cNvSpPr/>
            <p:nvPr/>
          </p:nvSpPr>
          <p:spPr>
            <a:xfrm>
              <a:off x="2999578" y="5085762"/>
              <a:ext cx="6410707" cy="792000"/>
            </a:xfrm>
            <a:prstGeom prst="roundRect">
              <a:avLst/>
            </a:prstGeom>
            <a:solidFill>
              <a:srgbClr val="FBE7E7"/>
            </a:solidFill>
            <a:ln w="28575">
              <a:solidFill>
                <a:srgbClr val="F93E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3625C19-8BC9-133B-2259-F03B411E056E}"/>
                </a:ext>
              </a:extLst>
            </p:cNvPr>
            <p:cNvSpPr/>
            <p:nvPr/>
          </p:nvSpPr>
          <p:spPr>
            <a:xfrm>
              <a:off x="3068265" y="5157762"/>
              <a:ext cx="1440000" cy="648000"/>
            </a:xfrm>
            <a:prstGeom prst="roundRect">
              <a:avLst/>
            </a:prstGeom>
            <a:solidFill>
              <a:srgbClr val="F93E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DC0E7B1-5EBD-616E-C307-174F6E4B28C5}"/>
                </a:ext>
              </a:extLst>
            </p:cNvPr>
            <p:cNvSpPr txBox="1"/>
            <p:nvPr/>
          </p:nvSpPr>
          <p:spPr>
            <a:xfrm>
              <a:off x="2829740" y="5237888"/>
              <a:ext cx="7596844" cy="564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서버 데이터 </a:t>
              </a:r>
              <a:r>
                <a:rPr lang="ko-KR" altLang="en-US" sz="2400" dirty="0">
                  <a:solidFill>
                    <a:srgbClr val="C00000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삭제</a:t>
              </a:r>
              <a:endParaRPr lang="en-US" altLang="ko-KR" sz="24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FC37A9-ECAC-3C14-A05F-297DDD634247}"/>
                </a:ext>
              </a:extLst>
            </p:cNvPr>
            <p:cNvSpPr txBox="1"/>
            <p:nvPr/>
          </p:nvSpPr>
          <p:spPr>
            <a:xfrm>
              <a:off x="3077537" y="5252787"/>
              <a:ext cx="1355689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DELETE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E54709E-3D71-7230-9238-BF8A2AC33325}"/>
              </a:ext>
            </a:extLst>
          </p:cNvPr>
          <p:cNvGrpSpPr/>
          <p:nvPr/>
        </p:nvGrpSpPr>
        <p:grpSpPr>
          <a:xfrm>
            <a:off x="2832631" y="5750456"/>
            <a:ext cx="7596844" cy="648000"/>
            <a:chOff x="2829740" y="5085762"/>
            <a:chExt cx="7596844" cy="79200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AA59BF8-0237-6D5C-4C60-3975BC154F2A}"/>
                </a:ext>
              </a:extLst>
            </p:cNvPr>
            <p:cNvSpPr/>
            <p:nvPr/>
          </p:nvSpPr>
          <p:spPr>
            <a:xfrm>
              <a:off x="2999578" y="5085762"/>
              <a:ext cx="6410707" cy="792000"/>
            </a:xfrm>
            <a:prstGeom prst="roundRect">
              <a:avLst/>
            </a:prstGeom>
            <a:solidFill>
              <a:srgbClr val="E8F6F0"/>
            </a:solidFill>
            <a:ln w="28575">
              <a:solidFill>
                <a:srgbClr val="49C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76CD0AA-F36B-8E2B-D2A3-FDEAD508FA48}"/>
                </a:ext>
              </a:extLst>
            </p:cNvPr>
            <p:cNvSpPr/>
            <p:nvPr/>
          </p:nvSpPr>
          <p:spPr>
            <a:xfrm>
              <a:off x="3068265" y="5157762"/>
              <a:ext cx="1440000" cy="648000"/>
            </a:xfrm>
            <a:prstGeom prst="roundRect">
              <a:avLst/>
            </a:prstGeom>
            <a:solidFill>
              <a:srgbClr val="49CC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26C2C3-7333-3AA0-EBA9-1E8ED9446E68}"/>
                </a:ext>
              </a:extLst>
            </p:cNvPr>
            <p:cNvSpPr txBox="1"/>
            <p:nvPr/>
          </p:nvSpPr>
          <p:spPr>
            <a:xfrm>
              <a:off x="2829740" y="5237888"/>
              <a:ext cx="7596844" cy="564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서버 데이터 </a:t>
              </a:r>
              <a:r>
                <a:rPr lang="ko-KR" altLang="en-US" sz="2400" dirty="0">
                  <a:solidFill>
                    <a:srgbClr val="C00000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추가</a:t>
              </a:r>
              <a:endParaRPr lang="en-US" altLang="ko-KR" sz="24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50B146-77C3-6A3B-772C-C6FD466AE0B0}"/>
                </a:ext>
              </a:extLst>
            </p:cNvPr>
            <p:cNvSpPr txBox="1"/>
            <p:nvPr/>
          </p:nvSpPr>
          <p:spPr>
            <a:xfrm>
              <a:off x="3077537" y="5252787"/>
              <a:ext cx="1355689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POST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5EF5B3-1E9C-8191-8E82-61532414F817}"/>
              </a:ext>
            </a:extLst>
          </p:cNvPr>
          <p:cNvSpPr/>
          <p:nvPr/>
        </p:nvSpPr>
        <p:spPr>
          <a:xfrm>
            <a:off x="2941320" y="4213274"/>
            <a:ext cx="6568440" cy="147827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F5A6ADA7-55DB-D56D-A5AF-359DD6AD21B8}"/>
              </a:ext>
            </a:extLst>
          </p:cNvPr>
          <p:cNvSpPr/>
          <p:nvPr/>
        </p:nvSpPr>
        <p:spPr>
          <a:xfrm>
            <a:off x="3081709" y="4346284"/>
            <a:ext cx="540000" cy="540000"/>
          </a:xfrm>
          <a:prstGeom prst="chevron">
            <a:avLst/>
          </a:prstGeom>
          <a:solidFill>
            <a:srgbClr val="61A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98667-F5C6-AC90-FD44-3744272D029C}"/>
              </a:ext>
            </a:extLst>
          </p:cNvPr>
          <p:cNvSpPr txBox="1"/>
          <p:nvPr/>
        </p:nvSpPr>
        <p:spPr>
          <a:xfrm>
            <a:off x="3621709" y="4111743"/>
            <a:ext cx="2430249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기상 예측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실제 데이터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발전량 예측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실제 데이터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8F37A5AB-9B2B-1FDF-E53D-9FB397D4826F}"/>
              </a:ext>
            </a:extLst>
          </p:cNvPr>
          <p:cNvSpPr/>
          <p:nvPr/>
        </p:nvSpPr>
        <p:spPr>
          <a:xfrm rot="10800000">
            <a:off x="8811260" y="5057451"/>
            <a:ext cx="540000" cy="540000"/>
          </a:xfrm>
          <a:prstGeom prst="chevron">
            <a:avLst/>
          </a:prstGeom>
          <a:solidFill>
            <a:srgbClr val="49C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DF18EF-7872-7AB2-9BCA-5E5664EEA107}"/>
              </a:ext>
            </a:extLst>
          </p:cNvPr>
          <p:cNvSpPr txBox="1"/>
          <p:nvPr/>
        </p:nvSpPr>
        <p:spPr>
          <a:xfrm>
            <a:off x="6229651" y="5147976"/>
            <a:ext cx="262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발전량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예측값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입찰 진행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8FC7AA-1CCC-5D84-8505-13DB92A3FF3B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API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44174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F1BEBC9B-4255-AA39-AA7B-386EEA793CC5}"/>
              </a:ext>
            </a:extLst>
          </p:cNvPr>
          <p:cNvSpPr/>
          <p:nvPr/>
        </p:nvSpPr>
        <p:spPr>
          <a:xfrm>
            <a:off x="1906365" y="4265117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9372F-2D46-BA2C-D0FA-14CB1EFDADED}"/>
              </a:ext>
            </a:extLst>
          </p:cNvPr>
          <p:cNvSpPr txBox="1"/>
          <p:nvPr/>
        </p:nvSpPr>
        <p:spPr>
          <a:xfrm>
            <a:off x="2297578" y="4397143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특정 날짜에 대한 데이터를 서버에 요청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JSON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을 반환 받아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en-US" altLang="ko-KR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CSV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로 변환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하여 저장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AB67D818-4D0E-2CF5-50CD-ACC8BD01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384" y="1692883"/>
            <a:ext cx="1800000" cy="1800000"/>
          </a:xfrm>
          <a:prstGeom prst="rect">
            <a:avLst/>
          </a:prstGeom>
        </p:spPr>
      </p:pic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FF70F43E-5398-B3F4-8CB0-07418276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00" y="1692883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723CC7-F848-DD47-0552-FC6D41D77C94}"/>
              </a:ext>
            </a:extLst>
          </p:cNvPr>
          <p:cNvSpPr txBox="1"/>
          <p:nvPr/>
        </p:nvSpPr>
        <p:spPr>
          <a:xfrm>
            <a:off x="2021071" y="3513864"/>
            <a:ext cx="13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&lt;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사용자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0A1C96-4B04-8E93-C49C-56D2687510B4}"/>
              </a:ext>
            </a:extLst>
          </p:cNvPr>
          <p:cNvSpPr txBox="1"/>
          <p:nvPr/>
        </p:nvSpPr>
        <p:spPr>
          <a:xfrm>
            <a:off x="8926696" y="3513864"/>
            <a:ext cx="13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&lt;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서버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&gt;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A7C4902-59EF-E118-2265-B38556EF9265}"/>
              </a:ext>
            </a:extLst>
          </p:cNvPr>
          <p:cNvGrpSpPr/>
          <p:nvPr/>
        </p:nvGrpSpPr>
        <p:grpSpPr>
          <a:xfrm>
            <a:off x="3490714" y="2139134"/>
            <a:ext cx="4506676" cy="468000"/>
            <a:chOff x="3844800" y="2130215"/>
            <a:chExt cx="4506676" cy="468000"/>
          </a:xfrm>
        </p:grpSpPr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42FBC6B8-128C-344D-780C-CC3DB604BE09}"/>
                </a:ext>
              </a:extLst>
            </p:cNvPr>
            <p:cNvSpPr/>
            <p:nvPr/>
          </p:nvSpPr>
          <p:spPr>
            <a:xfrm>
              <a:off x="7883476" y="2130215"/>
              <a:ext cx="468000" cy="468000"/>
            </a:xfrm>
            <a:prstGeom prst="homePlate">
              <a:avLst/>
            </a:prstGeom>
            <a:solidFill>
              <a:srgbClr val="61AFFE"/>
            </a:solidFill>
            <a:ln w="28575">
              <a:solidFill>
                <a:srgbClr val="61AF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924FF4-41B0-16BD-D7A6-3C3226909D9C}"/>
                </a:ext>
              </a:extLst>
            </p:cNvPr>
            <p:cNvGrpSpPr/>
            <p:nvPr/>
          </p:nvGrpSpPr>
          <p:grpSpPr>
            <a:xfrm>
              <a:off x="3844800" y="2130215"/>
              <a:ext cx="4116691" cy="468000"/>
              <a:chOff x="2999579" y="5085762"/>
              <a:chExt cx="5791456" cy="79200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AC7F1DB4-6232-D143-AFC4-B12DC879FDF8}"/>
                  </a:ext>
                </a:extLst>
              </p:cNvPr>
              <p:cNvSpPr/>
              <p:nvPr/>
            </p:nvSpPr>
            <p:spPr>
              <a:xfrm>
                <a:off x="2999579" y="5085762"/>
                <a:ext cx="5749300" cy="792000"/>
              </a:xfrm>
              <a:prstGeom prst="roundRect">
                <a:avLst/>
              </a:prstGeom>
              <a:solidFill>
                <a:srgbClr val="EBF3FB"/>
              </a:solidFill>
              <a:ln w="28575">
                <a:solidFill>
                  <a:srgbClr val="61AFF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0DF30E21-E56A-CD5E-BF92-FD4120E7FB04}"/>
                  </a:ext>
                </a:extLst>
              </p:cNvPr>
              <p:cNvSpPr/>
              <p:nvPr/>
            </p:nvSpPr>
            <p:spPr>
              <a:xfrm>
                <a:off x="3068265" y="5157761"/>
                <a:ext cx="1440000" cy="648000"/>
              </a:xfrm>
              <a:prstGeom prst="roundRect">
                <a:avLst/>
              </a:prstGeom>
              <a:solidFill>
                <a:srgbClr val="61AF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7DB68-3AEC-6CC4-318D-33B693E72360}"/>
                  </a:ext>
                </a:extLst>
              </p:cNvPr>
              <p:cNvSpPr txBox="1"/>
              <p:nvPr/>
            </p:nvSpPr>
            <p:spPr>
              <a:xfrm>
                <a:off x="4268632" y="5169249"/>
                <a:ext cx="4522403" cy="62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2023-10-30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실제 발전량</a:t>
                </a:r>
                <a:endParaRPr lang="en-US" altLang="ko-KR" dirty="0">
                  <a:solidFill>
                    <a:srgbClr val="C00000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9F8FC8-7511-A8E8-B232-F735D429C527}"/>
                  </a:ext>
                </a:extLst>
              </p:cNvPr>
              <p:cNvSpPr txBox="1"/>
              <p:nvPr/>
            </p:nvSpPr>
            <p:spPr>
              <a:xfrm>
                <a:off x="3068265" y="5157761"/>
                <a:ext cx="1355689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GET</a:t>
                </a: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BCAB792-DE0F-AD52-A05D-C1707775D902}"/>
              </a:ext>
            </a:extLst>
          </p:cNvPr>
          <p:cNvGrpSpPr/>
          <p:nvPr/>
        </p:nvGrpSpPr>
        <p:grpSpPr>
          <a:xfrm>
            <a:off x="4381053" y="2856897"/>
            <a:ext cx="4500000" cy="468000"/>
            <a:chOff x="5276052" y="2824145"/>
            <a:chExt cx="3432063" cy="468000"/>
          </a:xfrm>
        </p:grpSpPr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5DE9BF8B-3EDD-4D86-D940-4BB94E834AD8}"/>
                </a:ext>
              </a:extLst>
            </p:cNvPr>
            <p:cNvSpPr/>
            <p:nvPr/>
          </p:nvSpPr>
          <p:spPr>
            <a:xfrm rot="10800000">
              <a:off x="5276052" y="2824145"/>
              <a:ext cx="468000" cy="468000"/>
            </a:xfrm>
            <a:prstGeom prst="homePlate">
              <a:avLst/>
            </a:prstGeom>
            <a:solidFill>
              <a:srgbClr val="F7C4E3"/>
            </a:solidFill>
            <a:ln w="28575">
              <a:solidFill>
                <a:srgbClr val="F7C4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3D8FCC3-BFB2-71F6-39F9-82FA4A362FB4}"/>
                </a:ext>
              </a:extLst>
            </p:cNvPr>
            <p:cNvSpPr/>
            <p:nvPr/>
          </p:nvSpPr>
          <p:spPr>
            <a:xfrm>
              <a:off x="5681093" y="2824145"/>
              <a:ext cx="2880000" cy="468000"/>
            </a:xfrm>
            <a:prstGeom prst="roundRect">
              <a:avLst/>
            </a:prstGeom>
            <a:solidFill>
              <a:srgbClr val="FCEAF5"/>
            </a:solidFill>
            <a:ln w="28575">
              <a:solidFill>
                <a:srgbClr val="F7C4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1518DA-8C86-78CC-D074-1B3E8E22685E}"/>
                </a:ext>
              </a:extLst>
            </p:cNvPr>
            <p:cNvSpPr txBox="1"/>
            <p:nvPr/>
          </p:nvSpPr>
          <p:spPr>
            <a:xfrm>
              <a:off x="5493494" y="2888564"/>
              <a:ext cx="3214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10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월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30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일 실제 발전량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.JSON</a:t>
              </a:r>
              <a:endParaRPr lang="en-US" altLang="ko-KR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86443AD-225B-9F49-441D-62ECC213BD8D}"/>
              </a:ext>
            </a:extLst>
          </p:cNvPr>
          <p:cNvSpPr txBox="1"/>
          <p:nvPr/>
        </p:nvSpPr>
        <p:spPr>
          <a:xfrm>
            <a:off x="3265305" y="3528743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CSV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파일로 변환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46" name="화살표: 굽음 45">
            <a:extLst>
              <a:ext uri="{FF2B5EF4-FFF2-40B4-BE49-F238E27FC236}">
                <a16:creationId xmlns:a16="http://schemas.microsoft.com/office/drawing/2014/main" id="{1026C337-5BD6-9442-1CE2-4EA1D830E78E}"/>
              </a:ext>
            </a:extLst>
          </p:cNvPr>
          <p:cNvSpPr/>
          <p:nvPr/>
        </p:nvSpPr>
        <p:spPr>
          <a:xfrm rot="16200000" flipH="1">
            <a:off x="3902502" y="3101340"/>
            <a:ext cx="468000" cy="360000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7" name="Object 38">
            <a:extLst>
              <a:ext uri="{FF2B5EF4-FFF2-40B4-BE49-F238E27FC236}">
                <a16:creationId xmlns:a16="http://schemas.microsoft.com/office/drawing/2014/main" id="{D567E37F-E988-780C-3BDA-6DEBE95FF8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939325">
            <a:off x="4086652" y="5518723"/>
            <a:ext cx="749148" cy="40796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022330F-4758-910F-BD9B-6D82810099B8}"/>
              </a:ext>
            </a:extLst>
          </p:cNvPr>
          <p:cNvSpPr txBox="1"/>
          <p:nvPr/>
        </p:nvSpPr>
        <p:spPr>
          <a:xfrm>
            <a:off x="4260264" y="5777451"/>
            <a:ext cx="404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파이썬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Dictionary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와 비슷하게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/>
            <a:r>
              <a:rPr lang="ko-KR" altLang="en-US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키</a:t>
            </a:r>
            <a:r>
              <a:rPr lang="en-US" altLang="ko-KR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-</a:t>
            </a:r>
            <a:r>
              <a:rPr lang="ko-KR" altLang="en-US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값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쌍으로 구성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24A17-0B6B-EBA8-AE18-09B3E7B41CBC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API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소개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데이터 요청</a:t>
            </a:r>
          </a:p>
        </p:txBody>
      </p:sp>
    </p:spTree>
    <p:extLst>
      <p:ext uri="{BB962C8B-B14F-4D97-AF65-F5344CB8AC3E}">
        <p14:creationId xmlns:p14="http://schemas.microsoft.com/office/powerpoint/2010/main" val="2569222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F1BEBC9B-4255-AA39-AA7B-386EEA793CC5}"/>
              </a:ext>
            </a:extLst>
          </p:cNvPr>
          <p:cNvSpPr/>
          <p:nvPr/>
        </p:nvSpPr>
        <p:spPr>
          <a:xfrm>
            <a:off x="1906365" y="4265117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9372F-2D46-BA2C-D0FA-14CB1EFDADED}"/>
              </a:ext>
            </a:extLst>
          </p:cNvPr>
          <p:cNvSpPr txBox="1"/>
          <p:nvPr/>
        </p:nvSpPr>
        <p:spPr>
          <a:xfrm>
            <a:off x="2297578" y="4397143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리스트 형태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로 예측 발전량 입찰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자동으로 입찰한 날의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다음날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에 대해서</a:t>
            </a:r>
            <a:r>
              <a:rPr lang="ko-KR" altLang="en-US" sz="2200" dirty="0"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입찰한 것으로 취급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AB67D818-4D0E-2CF5-50CD-ACC8BD01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384" y="1692883"/>
            <a:ext cx="1800000" cy="1800000"/>
          </a:xfrm>
          <a:prstGeom prst="rect">
            <a:avLst/>
          </a:prstGeom>
        </p:spPr>
      </p:pic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FF70F43E-5398-B3F4-8CB0-07418276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00" y="1692883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723CC7-F848-DD47-0552-FC6D41D77C94}"/>
              </a:ext>
            </a:extLst>
          </p:cNvPr>
          <p:cNvSpPr txBox="1"/>
          <p:nvPr/>
        </p:nvSpPr>
        <p:spPr>
          <a:xfrm>
            <a:off x="2021071" y="3513864"/>
            <a:ext cx="13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&lt;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사용자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0A1C96-4B04-8E93-C49C-56D2687510B4}"/>
              </a:ext>
            </a:extLst>
          </p:cNvPr>
          <p:cNvSpPr txBox="1"/>
          <p:nvPr/>
        </p:nvSpPr>
        <p:spPr>
          <a:xfrm>
            <a:off x="8926696" y="3513864"/>
            <a:ext cx="13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&lt;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서버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&gt;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A7C4902-59EF-E118-2265-B38556EF9265}"/>
              </a:ext>
            </a:extLst>
          </p:cNvPr>
          <p:cNvGrpSpPr/>
          <p:nvPr/>
        </p:nvGrpSpPr>
        <p:grpSpPr>
          <a:xfrm>
            <a:off x="3490714" y="2139134"/>
            <a:ext cx="4506676" cy="468000"/>
            <a:chOff x="3844800" y="2130215"/>
            <a:chExt cx="4506676" cy="468000"/>
          </a:xfrm>
        </p:grpSpPr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42FBC6B8-128C-344D-780C-CC3DB604BE09}"/>
                </a:ext>
              </a:extLst>
            </p:cNvPr>
            <p:cNvSpPr/>
            <p:nvPr/>
          </p:nvSpPr>
          <p:spPr>
            <a:xfrm>
              <a:off x="7883476" y="2130215"/>
              <a:ext cx="468000" cy="468000"/>
            </a:xfrm>
            <a:prstGeom prst="homePlate">
              <a:avLst/>
            </a:prstGeom>
            <a:solidFill>
              <a:srgbClr val="49CC90"/>
            </a:solidFill>
            <a:ln w="28575">
              <a:solidFill>
                <a:srgbClr val="49C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924FF4-41B0-16BD-D7A6-3C3226909D9C}"/>
                </a:ext>
              </a:extLst>
            </p:cNvPr>
            <p:cNvGrpSpPr/>
            <p:nvPr/>
          </p:nvGrpSpPr>
          <p:grpSpPr>
            <a:xfrm>
              <a:off x="3844800" y="2130215"/>
              <a:ext cx="4116691" cy="468000"/>
              <a:chOff x="2999579" y="5085762"/>
              <a:chExt cx="5791456" cy="79200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AC7F1DB4-6232-D143-AFC4-B12DC879FDF8}"/>
                  </a:ext>
                </a:extLst>
              </p:cNvPr>
              <p:cNvSpPr/>
              <p:nvPr/>
            </p:nvSpPr>
            <p:spPr>
              <a:xfrm>
                <a:off x="2999579" y="5085762"/>
                <a:ext cx="5749300" cy="792000"/>
              </a:xfrm>
              <a:prstGeom prst="roundRect">
                <a:avLst/>
              </a:prstGeom>
              <a:solidFill>
                <a:srgbClr val="E8F6F0"/>
              </a:solidFill>
              <a:ln w="28575">
                <a:solidFill>
                  <a:srgbClr val="49CC9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0DF30E21-E56A-CD5E-BF92-FD4120E7FB04}"/>
                  </a:ext>
                </a:extLst>
              </p:cNvPr>
              <p:cNvSpPr/>
              <p:nvPr/>
            </p:nvSpPr>
            <p:spPr>
              <a:xfrm>
                <a:off x="3068265" y="5157761"/>
                <a:ext cx="1440000" cy="648000"/>
              </a:xfrm>
              <a:prstGeom prst="roundRect">
                <a:avLst/>
              </a:prstGeom>
              <a:solidFill>
                <a:srgbClr val="49CC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7DB68-3AEC-6CC4-318D-33B693E72360}"/>
                  </a:ext>
                </a:extLst>
              </p:cNvPr>
              <p:cNvSpPr txBox="1"/>
              <p:nvPr/>
            </p:nvSpPr>
            <p:spPr>
              <a:xfrm>
                <a:off x="4268632" y="5169249"/>
                <a:ext cx="4522403" cy="62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[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예측 발전량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]</a:t>
                </a:r>
                <a:endParaRPr lang="en-US" altLang="ko-KR" dirty="0">
                  <a:solidFill>
                    <a:srgbClr val="C00000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9F8FC8-7511-A8E8-B232-F735D429C527}"/>
                  </a:ext>
                </a:extLst>
              </p:cNvPr>
              <p:cNvSpPr txBox="1"/>
              <p:nvPr/>
            </p:nvSpPr>
            <p:spPr>
              <a:xfrm>
                <a:off x="3068264" y="5157761"/>
                <a:ext cx="1355689" cy="62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POST</a:t>
                </a: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BCAB792-DE0F-AD52-A05D-C1707775D902}"/>
              </a:ext>
            </a:extLst>
          </p:cNvPr>
          <p:cNvGrpSpPr/>
          <p:nvPr/>
        </p:nvGrpSpPr>
        <p:grpSpPr>
          <a:xfrm>
            <a:off x="4381053" y="2856897"/>
            <a:ext cx="4500000" cy="468000"/>
            <a:chOff x="5276052" y="2824145"/>
            <a:chExt cx="3432063" cy="468000"/>
          </a:xfrm>
        </p:grpSpPr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5DE9BF8B-3EDD-4D86-D940-4BB94E834AD8}"/>
                </a:ext>
              </a:extLst>
            </p:cNvPr>
            <p:cNvSpPr/>
            <p:nvPr/>
          </p:nvSpPr>
          <p:spPr>
            <a:xfrm rot="10800000">
              <a:off x="5276052" y="2824145"/>
              <a:ext cx="468000" cy="468000"/>
            </a:xfrm>
            <a:prstGeom prst="homePlate">
              <a:avLst/>
            </a:prstGeom>
            <a:solidFill>
              <a:srgbClr val="F7C4E3"/>
            </a:solidFill>
            <a:ln w="28575">
              <a:solidFill>
                <a:srgbClr val="F7C4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3D8FCC3-BFB2-71F6-39F9-82FA4A362FB4}"/>
                </a:ext>
              </a:extLst>
            </p:cNvPr>
            <p:cNvSpPr/>
            <p:nvPr/>
          </p:nvSpPr>
          <p:spPr>
            <a:xfrm>
              <a:off x="5681093" y="2824145"/>
              <a:ext cx="2880000" cy="468000"/>
            </a:xfrm>
            <a:prstGeom prst="roundRect">
              <a:avLst/>
            </a:prstGeom>
            <a:solidFill>
              <a:srgbClr val="FCEAF5"/>
            </a:solidFill>
            <a:ln w="28575">
              <a:solidFill>
                <a:srgbClr val="F7C4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1518DA-8C86-78CC-D074-1B3E8E22685E}"/>
                </a:ext>
              </a:extLst>
            </p:cNvPr>
            <p:cNvSpPr txBox="1"/>
            <p:nvPr/>
          </p:nvSpPr>
          <p:spPr>
            <a:xfrm>
              <a:off x="5493494" y="2888564"/>
              <a:ext cx="3214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데이터가 저장되었음</a:t>
              </a:r>
              <a:endParaRPr lang="en-US" altLang="ko-KR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951522-3F17-F0EC-A688-6B54B041DC6E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API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소개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예측값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입찰</a:t>
            </a:r>
          </a:p>
        </p:txBody>
      </p:sp>
    </p:spTree>
    <p:extLst>
      <p:ext uri="{BB962C8B-B14F-4D97-AF65-F5344CB8AC3E}">
        <p14:creationId xmlns:p14="http://schemas.microsoft.com/office/powerpoint/2010/main" val="4131025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F1BEBC9B-4255-AA39-AA7B-386EEA793CC5}"/>
              </a:ext>
            </a:extLst>
          </p:cNvPr>
          <p:cNvSpPr/>
          <p:nvPr/>
        </p:nvSpPr>
        <p:spPr>
          <a:xfrm>
            <a:off x="1906365" y="4265117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9372F-2D46-BA2C-D0FA-14CB1EFDADED}"/>
              </a:ext>
            </a:extLst>
          </p:cNvPr>
          <p:cNvSpPr txBox="1"/>
          <p:nvPr/>
        </p:nvSpPr>
        <p:spPr>
          <a:xfrm>
            <a:off x="2297578" y="4397143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리스트 형태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로 예측 발전량 입찰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자동으로 입찰 시각의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다음날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에 대해서</a:t>
            </a:r>
            <a:r>
              <a:rPr lang="ko-KR" altLang="en-US" sz="2200" dirty="0"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입찰한 것으로 취급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1" name="그림 10" descr="블랙, 어둠이(가) 표시된 사진&#10;&#10;자동 생성된 설명">
            <a:extLst>
              <a:ext uri="{FF2B5EF4-FFF2-40B4-BE49-F238E27FC236}">
                <a16:creationId xmlns:a16="http://schemas.microsoft.com/office/drawing/2014/main" id="{AB67D818-4D0E-2CF5-50CD-ACC8BD01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384" y="1692883"/>
            <a:ext cx="1800000" cy="1800000"/>
          </a:xfrm>
          <a:prstGeom prst="rect">
            <a:avLst/>
          </a:prstGeom>
        </p:spPr>
      </p:pic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FF70F43E-5398-B3F4-8CB0-07418276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00" y="1692883"/>
            <a:ext cx="1800000" cy="18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723CC7-F848-DD47-0552-FC6D41D77C94}"/>
              </a:ext>
            </a:extLst>
          </p:cNvPr>
          <p:cNvSpPr txBox="1"/>
          <p:nvPr/>
        </p:nvSpPr>
        <p:spPr>
          <a:xfrm>
            <a:off x="2021071" y="3513864"/>
            <a:ext cx="13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&lt;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사용자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0A1C96-4B04-8E93-C49C-56D2687510B4}"/>
              </a:ext>
            </a:extLst>
          </p:cNvPr>
          <p:cNvSpPr txBox="1"/>
          <p:nvPr/>
        </p:nvSpPr>
        <p:spPr>
          <a:xfrm>
            <a:off x="8926696" y="3513864"/>
            <a:ext cx="131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&lt;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서버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&gt;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A7C4902-59EF-E118-2265-B38556EF9265}"/>
              </a:ext>
            </a:extLst>
          </p:cNvPr>
          <p:cNvGrpSpPr/>
          <p:nvPr/>
        </p:nvGrpSpPr>
        <p:grpSpPr>
          <a:xfrm>
            <a:off x="3490714" y="2139134"/>
            <a:ext cx="4506676" cy="468000"/>
            <a:chOff x="3844800" y="2130215"/>
            <a:chExt cx="4506676" cy="468000"/>
          </a:xfrm>
        </p:grpSpPr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42FBC6B8-128C-344D-780C-CC3DB604BE09}"/>
                </a:ext>
              </a:extLst>
            </p:cNvPr>
            <p:cNvSpPr/>
            <p:nvPr/>
          </p:nvSpPr>
          <p:spPr>
            <a:xfrm>
              <a:off x="7883476" y="2130215"/>
              <a:ext cx="468000" cy="468000"/>
            </a:xfrm>
            <a:prstGeom prst="homePlate">
              <a:avLst/>
            </a:prstGeom>
            <a:solidFill>
              <a:srgbClr val="49CC90"/>
            </a:solidFill>
            <a:ln w="28575">
              <a:solidFill>
                <a:srgbClr val="49CC9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F924FF4-41B0-16BD-D7A6-3C3226909D9C}"/>
                </a:ext>
              </a:extLst>
            </p:cNvPr>
            <p:cNvGrpSpPr/>
            <p:nvPr/>
          </p:nvGrpSpPr>
          <p:grpSpPr>
            <a:xfrm>
              <a:off x="3844800" y="2130215"/>
              <a:ext cx="4116691" cy="468000"/>
              <a:chOff x="2999579" y="5085762"/>
              <a:chExt cx="5791456" cy="79200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AC7F1DB4-6232-D143-AFC4-B12DC879FDF8}"/>
                  </a:ext>
                </a:extLst>
              </p:cNvPr>
              <p:cNvSpPr/>
              <p:nvPr/>
            </p:nvSpPr>
            <p:spPr>
              <a:xfrm>
                <a:off x="2999579" y="5085762"/>
                <a:ext cx="5749300" cy="792000"/>
              </a:xfrm>
              <a:prstGeom prst="roundRect">
                <a:avLst/>
              </a:prstGeom>
              <a:solidFill>
                <a:srgbClr val="E8F6F0"/>
              </a:solidFill>
              <a:ln w="28575">
                <a:solidFill>
                  <a:srgbClr val="49CC9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0DF30E21-E56A-CD5E-BF92-FD4120E7FB04}"/>
                  </a:ext>
                </a:extLst>
              </p:cNvPr>
              <p:cNvSpPr/>
              <p:nvPr/>
            </p:nvSpPr>
            <p:spPr>
              <a:xfrm>
                <a:off x="3068265" y="5157761"/>
                <a:ext cx="1440000" cy="648000"/>
              </a:xfrm>
              <a:prstGeom prst="roundRect">
                <a:avLst/>
              </a:prstGeom>
              <a:solidFill>
                <a:srgbClr val="49CC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7DB68-3AEC-6CC4-318D-33B693E72360}"/>
                  </a:ext>
                </a:extLst>
              </p:cNvPr>
              <p:cNvSpPr txBox="1"/>
              <p:nvPr/>
            </p:nvSpPr>
            <p:spPr>
              <a:xfrm>
                <a:off x="4268632" y="5169249"/>
                <a:ext cx="4522403" cy="62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[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예측 발전량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]</a:t>
                </a:r>
                <a:endParaRPr lang="en-US" altLang="ko-KR" dirty="0">
                  <a:solidFill>
                    <a:srgbClr val="C00000"/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9F8FC8-7511-A8E8-B232-F735D429C527}"/>
                  </a:ext>
                </a:extLst>
              </p:cNvPr>
              <p:cNvSpPr txBox="1"/>
              <p:nvPr/>
            </p:nvSpPr>
            <p:spPr>
              <a:xfrm>
                <a:off x="3068264" y="5157761"/>
                <a:ext cx="1355689" cy="625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POST</a:t>
                </a: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BCAB792-DE0F-AD52-A05D-C1707775D902}"/>
              </a:ext>
            </a:extLst>
          </p:cNvPr>
          <p:cNvGrpSpPr/>
          <p:nvPr/>
        </p:nvGrpSpPr>
        <p:grpSpPr>
          <a:xfrm>
            <a:off x="4381053" y="2856897"/>
            <a:ext cx="4500000" cy="468000"/>
            <a:chOff x="5276052" y="2824145"/>
            <a:chExt cx="3432063" cy="468000"/>
          </a:xfrm>
        </p:grpSpPr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5DE9BF8B-3EDD-4D86-D940-4BB94E834AD8}"/>
                </a:ext>
              </a:extLst>
            </p:cNvPr>
            <p:cNvSpPr/>
            <p:nvPr/>
          </p:nvSpPr>
          <p:spPr>
            <a:xfrm rot="10800000">
              <a:off x="5276052" y="2824145"/>
              <a:ext cx="468000" cy="468000"/>
            </a:xfrm>
            <a:prstGeom prst="homePlate">
              <a:avLst/>
            </a:prstGeom>
            <a:solidFill>
              <a:srgbClr val="F7C4E3"/>
            </a:solidFill>
            <a:ln w="28575">
              <a:solidFill>
                <a:srgbClr val="F7C4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3D8FCC3-BFB2-71F6-39F9-82FA4A362FB4}"/>
                </a:ext>
              </a:extLst>
            </p:cNvPr>
            <p:cNvSpPr/>
            <p:nvPr/>
          </p:nvSpPr>
          <p:spPr>
            <a:xfrm>
              <a:off x="5681093" y="2824145"/>
              <a:ext cx="2880000" cy="468000"/>
            </a:xfrm>
            <a:prstGeom prst="roundRect">
              <a:avLst/>
            </a:prstGeom>
            <a:solidFill>
              <a:srgbClr val="FCEAF5"/>
            </a:solidFill>
            <a:ln w="28575">
              <a:solidFill>
                <a:srgbClr val="F7C4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1518DA-8C86-78CC-D074-1B3E8E22685E}"/>
                </a:ext>
              </a:extLst>
            </p:cNvPr>
            <p:cNvSpPr txBox="1"/>
            <p:nvPr/>
          </p:nvSpPr>
          <p:spPr>
            <a:xfrm>
              <a:off x="5493494" y="2888564"/>
              <a:ext cx="3214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데이터가 저장되었음</a:t>
              </a:r>
              <a:endParaRPr lang="en-US" altLang="ko-KR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951522-3F17-F0EC-A688-6B54B041DC6E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API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소개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예측값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입찰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3EB4EB-D2C4-BA61-950A-E1A0644DB1F9}"/>
              </a:ext>
            </a:extLst>
          </p:cNvPr>
          <p:cNvSpPr/>
          <p:nvPr/>
        </p:nvSpPr>
        <p:spPr>
          <a:xfrm>
            <a:off x="-104173" y="1513108"/>
            <a:ext cx="11076973" cy="54664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042F5-44A3-140B-197B-29A367C852EB}"/>
              </a:ext>
            </a:extLst>
          </p:cNvPr>
          <p:cNvSpPr txBox="1"/>
          <p:nvPr/>
        </p:nvSpPr>
        <p:spPr>
          <a:xfrm>
            <a:off x="2197176" y="293972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API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를 통해 대회 기간 중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예측 발전량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/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기상데이터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실제 기상데이터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 별 인센티브 정산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결과등을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제공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2" name="Picture 2" descr="일상에 필요해요 커햄티콘! 3">
            <a:extLst>
              <a:ext uri="{FF2B5EF4-FFF2-40B4-BE49-F238E27FC236}">
                <a16:creationId xmlns:a16="http://schemas.microsoft.com/office/drawing/2014/main" id="{BF72FE0D-1995-C119-0D71-B1C1967FE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216" y="3388955"/>
            <a:ext cx="1668688" cy="166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007">
            <a:extLst>
              <a:ext uri="{FF2B5EF4-FFF2-40B4-BE49-F238E27FC236}">
                <a16:creationId xmlns:a16="http://schemas.microsoft.com/office/drawing/2014/main" id="{83D78CA0-E2A7-FB8F-5B60-6A23370808A6}"/>
              </a:ext>
            </a:extLst>
          </p:cNvPr>
          <p:cNvGrpSpPr/>
          <p:nvPr/>
        </p:nvGrpSpPr>
        <p:grpSpPr>
          <a:xfrm>
            <a:off x="5743134" y="2318385"/>
            <a:ext cx="413728" cy="600770"/>
            <a:chOff x="7598223" y="5172736"/>
            <a:chExt cx="1292712" cy="2216187"/>
          </a:xfrm>
        </p:grpSpPr>
        <p:pic>
          <p:nvPicPr>
            <p:cNvPr id="15" name="Object 20">
              <a:extLst>
                <a:ext uri="{FF2B5EF4-FFF2-40B4-BE49-F238E27FC236}">
                  <a16:creationId xmlns:a16="http://schemas.microsoft.com/office/drawing/2014/main" id="{9E4092E6-AC4C-1F0E-C2DD-588BD5C9D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71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AF37CE79-1EDB-5405-8A9F-6B42F8D5FE28}"/>
              </a:ext>
            </a:extLst>
          </p:cNvPr>
          <p:cNvSpPr/>
          <p:nvPr/>
        </p:nvSpPr>
        <p:spPr>
          <a:xfrm>
            <a:off x="1717719" y="4870637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3A8D76-25A1-F6FB-3771-D534F9740553}"/>
              </a:ext>
            </a:extLst>
          </p:cNvPr>
          <p:cNvGrpSpPr/>
          <p:nvPr/>
        </p:nvGrpSpPr>
        <p:grpSpPr>
          <a:xfrm>
            <a:off x="1473493" y="4566298"/>
            <a:ext cx="8420929" cy="1566846"/>
            <a:chOff x="1353105" y="1582595"/>
            <a:chExt cx="8420929" cy="1566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07F0E6-3EAD-5115-F0C5-15040E267DF5}"/>
                </a:ext>
              </a:extLst>
            </p:cNvPr>
            <p:cNvSpPr txBox="1"/>
            <p:nvPr/>
          </p:nvSpPr>
          <p:spPr>
            <a:xfrm>
              <a:off x="1353105" y="1582595"/>
              <a:ext cx="4537208" cy="55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E87FCF-656D-3D15-F7FC-E9691F851134}"/>
                </a:ext>
              </a:extLst>
            </p:cNvPr>
            <p:cNvSpPr txBox="1"/>
            <p:nvPr/>
          </p:nvSpPr>
          <p:spPr>
            <a:xfrm>
              <a:off x="2177190" y="1999831"/>
              <a:ext cx="7596844" cy="1149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10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시와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17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시 예측된 발전량의 평균과 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rPr>
                <a:t>실제 발전량을 비교하여 예측 오차율 정의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오차율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65564F-6D15-B1A2-FC5E-8838A55129F8}"/>
                  </a:ext>
                </a:extLst>
              </p:cNvPr>
              <p:cNvSpPr txBox="1"/>
              <p:nvPr/>
            </p:nvSpPr>
            <p:spPr>
              <a:xfrm>
                <a:off x="2355277" y="2483915"/>
                <a:ext cx="7481446" cy="169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ko-KR" sz="3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ko-KR" sz="3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kumimoji="0" lang="en-US" altLang="ko-KR" sz="3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10</m:t>
                                          </m:r>
                                        </m:sup>
                                      </m:sSubSup>
                                    </m:e>
                                  </m:acc>
                                  <m:r>
                                    <a:rPr kumimoji="0" lang="en-US" altLang="ko-KR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kumimoji="0" lang="en-US" altLang="ko-KR" sz="3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17</m:t>
                                          </m:r>
                                        </m:sup>
                                      </m:sSubSup>
                                    </m:e>
                                  </m:acc>
                                </m:num>
                                <m:den>
                                  <m:r>
                                    <a:rPr kumimoji="0" lang="en-US" altLang="ko-KR" sz="3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0" lang="en-US" altLang="ko-KR" sz="3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ko-KR" sz="3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3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ko-KR" sz="3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0" lang="en-US" altLang="ko-KR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den>
                      </m:f>
                      <m:r>
                        <a:rPr kumimoji="0" lang="en-US" altLang="ko-KR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65564F-6D15-B1A2-FC5E-8838A551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7" y="2483915"/>
                <a:ext cx="7481446" cy="169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24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8D9B5BCB-87AB-4B66-80AA-80C303B1B838}"/>
              </a:ext>
            </a:extLst>
          </p:cNvPr>
          <p:cNvSpPr/>
          <p:nvPr/>
        </p:nvSpPr>
        <p:spPr>
          <a:xfrm>
            <a:off x="2295904" y="3410081"/>
            <a:ext cx="7600192" cy="720000"/>
          </a:xfrm>
          <a:custGeom>
            <a:avLst/>
            <a:gdLst>
              <a:gd name="connsiteX0" fmla="*/ 360000 w 9667066"/>
              <a:gd name="connsiteY0" fmla="*/ 0 h 720000"/>
              <a:gd name="connsiteX1" fmla="*/ 362117 w 9667066"/>
              <a:gd name="connsiteY1" fmla="*/ 213 h 720000"/>
              <a:gd name="connsiteX2" fmla="*/ 362117 w 9667066"/>
              <a:gd name="connsiteY2" fmla="*/ 0 h 720000"/>
              <a:gd name="connsiteX3" fmla="*/ 9304949 w 9667066"/>
              <a:gd name="connsiteY3" fmla="*/ 0 h 720000"/>
              <a:gd name="connsiteX4" fmla="*/ 9304949 w 9667066"/>
              <a:gd name="connsiteY4" fmla="*/ 213 h 720000"/>
              <a:gd name="connsiteX5" fmla="*/ 9307066 w 9667066"/>
              <a:gd name="connsiteY5" fmla="*/ 0 h 720000"/>
              <a:gd name="connsiteX6" fmla="*/ 9667066 w 9667066"/>
              <a:gd name="connsiteY6" fmla="*/ 360000 h 720000"/>
              <a:gd name="connsiteX7" fmla="*/ 9307066 w 9667066"/>
              <a:gd name="connsiteY7" fmla="*/ 720000 h 720000"/>
              <a:gd name="connsiteX8" fmla="*/ 9304949 w 9667066"/>
              <a:gd name="connsiteY8" fmla="*/ 719787 h 720000"/>
              <a:gd name="connsiteX9" fmla="*/ 9304949 w 9667066"/>
              <a:gd name="connsiteY9" fmla="*/ 720000 h 720000"/>
              <a:gd name="connsiteX10" fmla="*/ 362117 w 9667066"/>
              <a:gd name="connsiteY10" fmla="*/ 720000 h 720000"/>
              <a:gd name="connsiteX11" fmla="*/ 362117 w 9667066"/>
              <a:gd name="connsiteY11" fmla="*/ 719787 h 720000"/>
              <a:gd name="connsiteX12" fmla="*/ 360000 w 9667066"/>
              <a:gd name="connsiteY12" fmla="*/ 720000 h 720000"/>
              <a:gd name="connsiteX13" fmla="*/ 0 w 9667066"/>
              <a:gd name="connsiteY13" fmla="*/ 360000 h 720000"/>
              <a:gd name="connsiteX14" fmla="*/ 360000 w 9667066"/>
              <a:gd name="connsiteY1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667066" h="720000">
                <a:moveTo>
                  <a:pt x="360000" y="0"/>
                </a:moveTo>
                <a:lnTo>
                  <a:pt x="362117" y="213"/>
                </a:lnTo>
                <a:lnTo>
                  <a:pt x="362117" y="0"/>
                </a:lnTo>
                <a:lnTo>
                  <a:pt x="9304949" y="0"/>
                </a:lnTo>
                <a:lnTo>
                  <a:pt x="9304949" y="213"/>
                </a:lnTo>
                <a:lnTo>
                  <a:pt x="9307066" y="0"/>
                </a:lnTo>
                <a:cubicBezTo>
                  <a:pt x="9505889" y="0"/>
                  <a:pt x="9667066" y="161177"/>
                  <a:pt x="9667066" y="360000"/>
                </a:cubicBezTo>
                <a:cubicBezTo>
                  <a:pt x="9667066" y="558823"/>
                  <a:pt x="9505889" y="720000"/>
                  <a:pt x="9307066" y="720000"/>
                </a:cubicBezTo>
                <a:lnTo>
                  <a:pt x="9304949" y="719787"/>
                </a:lnTo>
                <a:lnTo>
                  <a:pt x="9304949" y="720000"/>
                </a:lnTo>
                <a:lnTo>
                  <a:pt x="362117" y="720000"/>
                </a:lnTo>
                <a:lnTo>
                  <a:pt x="362117" y="719787"/>
                </a:lnTo>
                <a:lnTo>
                  <a:pt x="360000" y="720000"/>
                </a:ln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solidFill>
            <a:srgbClr val="C6DEAB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6DD76E14-2C3E-48DA-8270-DE880C6A6F95}"/>
              </a:ext>
            </a:extLst>
          </p:cNvPr>
          <p:cNvSpPr/>
          <p:nvPr/>
        </p:nvSpPr>
        <p:spPr>
          <a:xfrm>
            <a:off x="2295904" y="4507806"/>
            <a:ext cx="7600192" cy="720000"/>
          </a:xfrm>
          <a:custGeom>
            <a:avLst/>
            <a:gdLst>
              <a:gd name="connsiteX0" fmla="*/ 360000 w 9667066"/>
              <a:gd name="connsiteY0" fmla="*/ 0 h 720000"/>
              <a:gd name="connsiteX1" fmla="*/ 362117 w 9667066"/>
              <a:gd name="connsiteY1" fmla="*/ 213 h 720000"/>
              <a:gd name="connsiteX2" fmla="*/ 362117 w 9667066"/>
              <a:gd name="connsiteY2" fmla="*/ 0 h 720000"/>
              <a:gd name="connsiteX3" fmla="*/ 9304949 w 9667066"/>
              <a:gd name="connsiteY3" fmla="*/ 0 h 720000"/>
              <a:gd name="connsiteX4" fmla="*/ 9304949 w 9667066"/>
              <a:gd name="connsiteY4" fmla="*/ 213 h 720000"/>
              <a:gd name="connsiteX5" fmla="*/ 9307066 w 9667066"/>
              <a:gd name="connsiteY5" fmla="*/ 0 h 720000"/>
              <a:gd name="connsiteX6" fmla="*/ 9667066 w 9667066"/>
              <a:gd name="connsiteY6" fmla="*/ 360000 h 720000"/>
              <a:gd name="connsiteX7" fmla="*/ 9307066 w 9667066"/>
              <a:gd name="connsiteY7" fmla="*/ 720000 h 720000"/>
              <a:gd name="connsiteX8" fmla="*/ 9304949 w 9667066"/>
              <a:gd name="connsiteY8" fmla="*/ 719787 h 720000"/>
              <a:gd name="connsiteX9" fmla="*/ 9304949 w 9667066"/>
              <a:gd name="connsiteY9" fmla="*/ 720000 h 720000"/>
              <a:gd name="connsiteX10" fmla="*/ 362117 w 9667066"/>
              <a:gd name="connsiteY10" fmla="*/ 720000 h 720000"/>
              <a:gd name="connsiteX11" fmla="*/ 362117 w 9667066"/>
              <a:gd name="connsiteY11" fmla="*/ 719787 h 720000"/>
              <a:gd name="connsiteX12" fmla="*/ 360000 w 9667066"/>
              <a:gd name="connsiteY12" fmla="*/ 720000 h 720000"/>
              <a:gd name="connsiteX13" fmla="*/ 0 w 9667066"/>
              <a:gd name="connsiteY13" fmla="*/ 360000 h 720000"/>
              <a:gd name="connsiteX14" fmla="*/ 360000 w 9667066"/>
              <a:gd name="connsiteY1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667066" h="720000">
                <a:moveTo>
                  <a:pt x="360000" y="0"/>
                </a:moveTo>
                <a:lnTo>
                  <a:pt x="362117" y="213"/>
                </a:lnTo>
                <a:lnTo>
                  <a:pt x="362117" y="0"/>
                </a:lnTo>
                <a:lnTo>
                  <a:pt x="9304949" y="0"/>
                </a:lnTo>
                <a:lnTo>
                  <a:pt x="9304949" y="213"/>
                </a:lnTo>
                <a:lnTo>
                  <a:pt x="9307066" y="0"/>
                </a:lnTo>
                <a:cubicBezTo>
                  <a:pt x="9505889" y="0"/>
                  <a:pt x="9667066" y="161177"/>
                  <a:pt x="9667066" y="360000"/>
                </a:cubicBezTo>
                <a:cubicBezTo>
                  <a:pt x="9667066" y="558823"/>
                  <a:pt x="9505889" y="720000"/>
                  <a:pt x="9307066" y="720000"/>
                </a:cubicBezTo>
                <a:lnTo>
                  <a:pt x="9304949" y="719787"/>
                </a:lnTo>
                <a:lnTo>
                  <a:pt x="9304949" y="720000"/>
                </a:lnTo>
                <a:lnTo>
                  <a:pt x="362117" y="720000"/>
                </a:lnTo>
                <a:lnTo>
                  <a:pt x="362117" y="719787"/>
                </a:lnTo>
                <a:lnTo>
                  <a:pt x="360000" y="720000"/>
                </a:ln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solidFill>
            <a:srgbClr val="C6DEAB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D1D52F46-49E4-4869-80BE-121F6C4813AA}"/>
              </a:ext>
            </a:extLst>
          </p:cNvPr>
          <p:cNvSpPr/>
          <p:nvPr/>
        </p:nvSpPr>
        <p:spPr>
          <a:xfrm>
            <a:off x="2295904" y="2312356"/>
            <a:ext cx="7600192" cy="720000"/>
          </a:xfrm>
          <a:custGeom>
            <a:avLst/>
            <a:gdLst>
              <a:gd name="connsiteX0" fmla="*/ 360000 w 9667066"/>
              <a:gd name="connsiteY0" fmla="*/ 0 h 720000"/>
              <a:gd name="connsiteX1" fmla="*/ 362117 w 9667066"/>
              <a:gd name="connsiteY1" fmla="*/ 213 h 720000"/>
              <a:gd name="connsiteX2" fmla="*/ 362117 w 9667066"/>
              <a:gd name="connsiteY2" fmla="*/ 0 h 720000"/>
              <a:gd name="connsiteX3" fmla="*/ 9304949 w 9667066"/>
              <a:gd name="connsiteY3" fmla="*/ 0 h 720000"/>
              <a:gd name="connsiteX4" fmla="*/ 9304949 w 9667066"/>
              <a:gd name="connsiteY4" fmla="*/ 213 h 720000"/>
              <a:gd name="connsiteX5" fmla="*/ 9307066 w 9667066"/>
              <a:gd name="connsiteY5" fmla="*/ 0 h 720000"/>
              <a:gd name="connsiteX6" fmla="*/ 9667066 w 9667066"/>
              <a:gd name="connsiteY6" fmla="*/ 360000 h 720000"/>
              <a:gd name="connsiteX7" fmla="*/ 9307066 w 9667066"/>
              <a:gd name="connsiteY7" fmla="*/ 720000 h 720000"/>
              <a:gd name="connsiteX8" fmla="*/ 9304949 w 9667066"/>
              <a:gd name="connsiteY8" fmla="*/ 719787 h 720000"/>
              <a:gd name="connsiteX9" fmla="*/ 9304949 w 9667066"/>
              <a:gd name="connsiteY9" fmla="*/ 720000 h 720000"/>
              <a:gd name="connsiteX10" fmla="*/ 362117 w 9667066"/>
              <a:gd name="connsiteY10" fmla="*/ 720000 h 720000"/>
              <a:gd name="connsiteX11" fmla="*/ 362117 w 9667066"/>
              <a:gd name="connsiteY11" fmla="*/ 719787 h 720000"/>
              <a:gd name="connsiteX12" fmla="*/ 360000 w 9667066"/>
              <a:gd name="connsiteY12" fmla="*/ 720000 h 720000"/>
              <a:gd name="connsiteX13" fmla="*/ 0 w 9667066"/>
              <a:gd name="connsiteY13" fmla="*/ 360000 h 720000"/>
              <a:gd name="connsiteX14" fmla="*/ 360000 w 9667066"/>
              <a:gd name="connsiteY1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667066" h="720000">
                <a:moveTo>
                  <a:pt x="360000" y="0"/>
                </a:moveTo>
                <a:lnTo>
                  <a:pt x="362117" y="213"/>
                </a:lnTo>
                <a:lnTo>
                  <a:pt x="362117" y="0"/>
                </a:lnTo>
                <a:lnTo>
                  <a:pt x="9304949" y="0"/>
                </a:lnTo>
                <a:lnTo>
                  <a:pt x="9304949" y="213"/>
                </a:lnTo>
                <a:lnTo>
                  <a:pt x="9307066" y="0"/>
                </a:lnTo>
                <a:cubicBezTo>
                  <a:pt x="9505889" y="0"/>
                  <a:pt x="9667066" y="161177"/>
                  <a:pt x="9667066" y="360000"/>
                </a:cubicBezTo>
                <a:cubicBezTo>
                  <a:pt x="9667066" y="558823"/>
                  <a:pt x="9505889" y="720000"/>
                  <a:pt x="9307066" y="720000"/>
                </a:cubicBezTo>
                <a:lnTo>
                  <a:pt x="9304949" y="719787"/>
                </a:lnTo>
                <a:lnTo>
                  <a:pt x="9304949" y="720000"/>
                </a:lnTo>
                <a:lnTo>
                  <a:pt x="362117" y="720000"/>
                </a:lnTo>
                <a:lnTo>
                  <a:pt x="362117" y="719787"/>
                </a:lnTo>
                <a:lnTo>
                  <a:pt x="360000" y="720000"/>
                </a:lnTo>
                <a:cubicBezTo>
                  <a:pt x="161177" y="720000"/>
                  <a:pt x="0" y="558823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solidFill>
            <a:srgbClr val="C6DEAB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39CDF83-0563-4EDA-8B85-0234A6E996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43" y="3232392"/>
            <a:ext cx="952505" cy="952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21C526-DCD3-43D1-BE38-7E0B3E2FAF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1659"/>
            <a:ext cx="1268016" cy="126801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547517"/>
            <a:ext cx="9118600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목차</a:t>
            </a:r>
            <a:r>
              <a:rPr lang="ko-KR" alt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4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5D9E28-80B2-4A81-A498-FBC8F4C1688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567" y="2169884"/>
            <a:ext cx="1147443" cy="11474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CCACD0-FC74-4119-8CBE-12208D3C1D4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49" y="4355629"/>
            <a:ext cx="952505" cy="9525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A55E1C-1884-024B-1A98-C9E51493A4E4}"/>
              </a:ext>
            </a:extLst>
          </p:cNvPr>
          <p:cNvSpPr txBox="1">
            <a:spLocks/>
          </p:cNvSpPr>
          <p:nvPr/>
        </p:nvSpPr>
        <p:spPr>
          <a:xfrm>
            <a:off x="4149697" y="2235631"/>
            <a:ext cx="233218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B7C9EAE-FA97-69D1-3CBB-B828536B60AC}"/>
              </a:ext>
            </a:extLst>
          </p:cNvPr>
          <p:cNvSpPr txBox="1">
            <a:spLocks/>
          </p:cNvSpPr>
          <p:nvPr/>
        </p:nvSpPr>
        <p:spPr>
          <a:xfrm>
            <a:off x="4149697" y="3336593"/>
            <a:ext cx="116840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EDA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94B71E7-F4A3-2140-1B91-B7C323201246}"/>
              </a:ext>
            </a:extLst>
          </p:cNvPr>
          <p:cNvSpPr txBox="1">
            <a:spLocks/>
          </p:cNvSpPr>
          <p:nvPr/>
        </p:nvSpPr>
        <p:spPr>
          <a:xfrm>
            <a:off x="4149698" y="4442881"/>
            <a:ext cx="1417782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98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2B09D1DA-76C2-7BA0-6300-919CF7B361F1}"/>
              </a:ext>
            </a:extLst>
          </p:cNvPr>
          <p:cNvSpPr/>
          <p:nvPr/>
        </p:nvSpPr>
        <p:spPr>
          <a:xfrm>
            <a:off x="1717719" y="4870637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3A8D76-25A1-F6FB-3771-D534F9740553}"/>
              </a:ext>
            </a:extLst>
          </p:cNvPr>
          <p:cNvGrpSpPr/>
          <p:nvPr/>
        </p:nvGrpSpPr>
        <p:grpSpPr>
          <a:xfrm>
            <a:off x="1473493" y="4566298"/>
            <a:ext cx="8420929" cy="1677177"/>
            <a:chOff x="1353105" y="1582595"/>
            <a:chExt cx="8420929" cy="16771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07F0E6-3EAD-5115-F0C5-15040E267DF5}"/>
                </a:ext>
              </a:extLst>
            </p:cNvPr>
            <p:cNvSpPr txBox="1"/>
            <p:nvPr/>
          </p:nvSpPr>
          <p:spPr>
            <a:xfrm>
              <a:off x="1353105" y="1582595"/>
              <a:ext cx="4537208" cy="55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/>
                <p:nvPr/>
              </p:nvSpPr>
              <p:spPr>
                <a:xfrm>
                  <a:off x="2177190" y="1916584"/>
                  <a:ext cx="7596844" cy="1343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0" lang="en-US" altLang="ko-KR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태양광 발전소 용량 </a:t>
                  </a: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(kW)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ko-K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: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태양광 발전소 </a:t>
                  </a: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h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 실제 발전량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ko-KR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ko-KR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  <m:sup>
                              <m:r>
                                <a:rPr kumimoji="0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</m:e>
                      </m:acc>
                      <m:r>
                        <a:rPr kumimoji="0" lang="en-US" altLang="ko-KR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전날 </a:t>
                  </a: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n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시에 입력한 </a:t>
                  </a: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h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 발전량 </a:t>
                  </a:r>
                  <a:r>
                    <a:rPr kumimoji="0" lang="ko-KR" altLang="en-US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예측값</a:t>
                  </a:r>
                  <a:endPara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7190" y="1916584"/>
                  <a:ext cx="7596844" cy="1343188"/>
                </a:xfrm>
                <a:prstGeom prst="rect">
                  <a:avLst/>
                </a:prstGeom>
                <a:blipFill>
                  <a:blip r:embed="rId4"/>
                  <a:stretch>
                    <a:fillRect b="-68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오차율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7D7D01-1F90-AE5B-507F-6D5C22272B12}"/>
                  </a:ext>
                </a:extLst>
              </p:cNvPr>
              <p:cNvSpPr txBox="1"/>
              <p:nvPr/>
            </p:nvSpPr>
            <p:spPr>
              <a:xfrm>
                <a:off x="2355277" y="2483915"/>
                <a:ext cx="7481446" cy="169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ko-KR" sz="3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ko-KR" sz="3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kumimoji="0" lang="en-US" altLang="ko-KR" sz="3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10</m:t>
                                          </m:r>
                                        </m:sup>
                                      </m:sSubSup>
                                    </m:e>
                                  </m:acc>
                                  <m:r>
                                    <a:rPr kumimoji="0" lang="en-US" altLang="ko-KR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kumimoji="0" lang="en-US" altLang="ko-KR" sz="3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17</m:t>
                                          </m:r>
                                        </m:sup>
                                      </m:sSubSup>
                                    </m:e>
                                  </m:acc>
                                </m:num>
                                <m:den>
                                  <m:r>
                                    <a:rPr kumimoji="0" lang="en-US" altLang="ko-KR" sz="3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0" lang="en-US" altLang="ko-KR" sz="3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ko-KR" sz="3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3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ko-KR" sz="3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0" lang="en-US" altLang="ko-KR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den>
                      </m:f>
                      <m:r>
                        <a:rPr kumimoji="0" lang="en-US" altLang="ko-KR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7D7D01-1F90-AE5B-507F-6D5C22272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7" y="2483915"/>
                <a:ext cx="7481446" cy="1695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99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2B09D1DA-76C2-7BA0-6300-919CF7B361F1}"/>
              </a:ext>
            </a:extLst>
          </p:cNvPr>
          <p:cNvSpPr/>
          <p:nvPr/>
        </p:nvSpPr>
        <p:spPr>
          <a:xfrm>
            <a:off x="1717719" y="4870637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3A8D76-25A1-F6FB-3771-D534F9740553}"/>
              </a:ext>
            </a:extLst>
          </p:cNvPr>
          <p:cNvGrpSpPr/>
          <p:nvPr/>
        </p:nvGrpSpPr>
        <p:grpSpPr>
          <a:xfrm>
            <a:off x="1473493" y="4566298"/>
            <a:ext cx="8420929" cy="1677177"/>
            <a:chOff x="1353105" y="1582595"/>
            <a:chExt cx="8420929" cy="16771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07F0E6-3EAD-5115-F0C5-15040E267DF5}"/>
                </a:ext>
              </a:extLst>
            </p:cNvPr>
            <p:cNvSpPr txBox="1"/>
            <p:nvPr/>
          </p:nvSpPr>
          <p:spPr>
            <a:xfrm>
              <a:off x="1353105" y="1582595"/>
              <a:ext cx="4537208" cy="55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/>
                <p:nvPr/>
              </p:nvSpPr>
              <p:spPr>
                <a:xfrm>
                  <a:off x="2177190" y="1916584"/>
                  <a:ext cx="7596844" cy="1343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0" lang="en-US" altLang="ko-KR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태양광 발전소 용량 </a:t>
                  </a: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(kW)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altLang="ko-KR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: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태양광 발전소 </a:t>
                  </a: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h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 실제 발전량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ko-KR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kumimoji="0" lang="en-US" altLang="ko-KR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altLang="ko-KR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ko-KR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  <m:sup>
                              <m:r>
                                <a:rPr kumimoji="0" lang="en-US" altLang="ko-KR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</m:e>
                      </m:acc>
                      <m:r>
                        <a:rPr kumimoji="0" lang="en-US" altLang="ko-KR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전날 </a:t>
                  </a: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n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시에 입력한 </a:t>
                  </a:r>
                  <a:r>
                    <a:rPr kumimoji="0" lang="en-US" altLang="ko-KR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h </a:t>
                  </a:r>
                  <a:r>
                    <a:rPr kumimoji="0" lang="ko-KR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 발전량 </a:t>
                  </a:r>
                  <a:r>
                    <a:rPr kumimoji="0" lang="ko-KR" altLang="en-US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예측값</a:t>
                  </a:r>
                  <a:endPara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7190" y="1916584"/>
                  <a:ext cx="7596844" cy="1343188"/>
                </a:xfrm>
                <a:prstGeom prst="rect">
                  <a:avLst/>
                </a:prstGeom>
                <a:blipFill>
                  <a:blip r:embed="rId4"/>
                  <a:stretch>
                    <a:fillRect b="-68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오차율</a:t>
            </a:r>
          </a:p>
        </p:txBody>
      </p:sp>
      <p:pic>
        <p:nvPicPr>
          <p:cNvPr id="7" name="Object 38">
            <a:extLst>
              <a:ext uri="{FF2B5EF4-FFF2-40B4-BE49-F238E27FC236}">
                <a16:creationId xmlns:a16="http://schemas.microsoft.com/office/drawing/2014/main" id="{B91DEFC7-37D7-507E-0424-E773D80EE7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654964">
            <a:off x="5591734" y="4153683"/>
            <a:ext cx="749148" cy="407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E56037-4984-6239-E6CB-70C84D75E416}"/>
                  </a:ext>
                </a:extLst>
              </p:cNvPr>
              <p:cNvSpPr txBox="1"/>
              <p:nvPr/>
            </p:nvSpPr>
            <p:spPr>
              <a:xfrm>
                <a:off x="6238238" y="4256326"/>
                <a:ext cx="3207781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𝐶</m:t>
                    </m:r>
                    <m:r>
                      <a: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느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는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99kW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로 고정되어 있음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E56037-4984-6239-E6CB-70C84D75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238" y="4256326"/>
                <a:ext cx="3207781" cy="467885"/>
              </a:xfrm>
              <a:prstGeom prst="rect">
                <a:avLst/>
              </a:prstGeom>
              <a:blipFill>
                <a:blip r:embed="rId6"/>
                <a:stretch>
                  <a:fillRect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A2CE43-9DC6-7B5A-FC50-CBDE04FD5E98}"/>
                  </a:ext>
                </a:extLst>
              </p:cNvPr>
              <p:cNvSpPr txBox="1"/>
              <p:nvPr/>
            </p:nvSpPr>
            <p:spPr>
              <a:xfrm>
                <a:off x="2355277" y="2483915"/>
                <a:ext cx="7481446" cy="169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0" lang="en-US" altLang="ko-KR" sz="3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altLang="ko-KR" sz="3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kumimoji="0" lang="en-US" altLang="ko-KR" sz="3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10</m:t>
                                          </m:r>
                                        </m:sup>
                                      </m:sSubSup>
                                    </m:e>
                                  </m:acc>
                                  <m:r>
                                    <a:rPr kumimoji="0" lang="en-US" altLang="ko-KR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kumimoji="0" lang="en-US" altLang="ko-KR" sz="36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sSubSup>
                                        <m:sSubSupPr>
                                          <m:ctrlP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h</m:t>
                                          </m:r>
                                        </m:sub>
                                        <m:sup>
                                          <m:r>
                                            <a:rPr kumimoji="0" lang="en-US" altLang="ko-KR" sz="36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17</m:t>
                                          </m:r>
                                        </m:sup>
                                      </m:sSubSup>
                                    </m:e>
                                  </m:acc>
                                </m:num>
                                <m:den>
                                  <m:r>
                                    <a:rPr kumimoji="0" lang="en-US" altLang="ko-KR" sz="3600" b="0" i="1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0" lang="en-US" altLang="ko-KR" sz="3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altLang="ko-KR" sz="3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3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kumimoji="0" lang="en-US" altLang="ko-KR" sz="36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0" lang="en-US" altLang="ko-KR" sz="36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den>
                      </m:f>
                      <m:r>
                        <a:rPr kumimoji="0" lang="en-US" altLang="ko-KR" sz="3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ko-KR" sz="3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×100</m:t>
                      </m:r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A2CE43-9DC6-7B5A-FC50-CBDE04FD5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7" y="2483915"/>
                <a:ext cx="7481446" cy="16952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159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3A8D76-25A1-F6FB-3771-D534F9740553}"/>
              </a:ext>
            </a:extLst>
          </p:cNvPr>
          <p:cNvGrpSpPr/>
          <p:nvPr/>
        </p:nvGrpSpPr>
        <p:grpSpPr>
          <a:xfrm>
            <a:off x="1717719" y="4870637"/>
            <a:ext cx="8756563" cy="1471189"/>
            <a:chOff x="1787612" y="1886934"/>
            <a:chExt cx="8756563" cy="1471189"/>
          </a:xfrm>
        </p:grpSpPr>
        <p:sp>
          <p:nvSpPr>
            <p:cNvPr id="8" name="사각형: 둥근 모서리 12">
              <a:extLst>
                <a:ext uri="{FF2B5EF4-FFF2-40B4-BE49-F238E27FC236}">
                  <a16:creationId xmlns:a16="http://schemas.microsoft.com/office/drawing/2014/main" id="{C547DE1D-C345-17A5-5046-FC916BDE64CB}"/>
                </a:ext>
              </a:extLst>
            </p:cNvPr>
            <p:cNvSpPr/>
            <p:nvPr/>
          </p:nvSpPr>
          <p:spPr>
            <a:xfrm>
              <a:off x="1787612" y="1886934"/>
              <a:ext cx="8756563" cy="1471189"/>
            </a:xfrm>
            <a:prstGeom prst="roundRect">
              <a:avLst/>
            </a:prstGeom>
            <a:solidFill>
              <a:schemeClr val="bg1">
                <a:lumMod val="95000"/>
                <a:alpha val="8992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E87FCF-656D-3D15-F7FC-E9691F851134}"/>
                </a:ext>
              </a:extLst>
            </p:cNvPr>
            <p:cNvSpPr txBox="1"/>
            <p:nvPr/>
          </p:nvSpPr>
          <p:spPr>
            <a:xfrm>
              <a:off x="2367471" y="2044645"/>
              <a:ext cx="7596844" cy="1061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Maplestory OTF Light" panose="02000300000000000000" pitchFamily="2" charset="-128"/>
                </a:rPr>
                <a:t>대</a:t>
              </a: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j-lt"/>
                  <a:ea typeface="Maplestory OTF Light" panose="02000300000000000000" pitchFamily="2" charset="-128"/>
                </a:rPr>
                <a:t>회에 사용되는 패널이 적기에 </a:t>
              </a:r>
              <a:endPara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Maplestory OTF Light" panose="02000300000000000000" pitchFamily="2" charset="-128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발전소 용량이</a:t>
              </a:r>
              <a:r>
                <a:rPr kumimoji="0" lang="ko-KR" altLang="en-US" sz="2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 </a:t>
              </a:r>
              <a:r>
                <a:rPr kumimoji="0" lang="en-US" altLang="ko-KR" sz="2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99</a:t>
              </a:r>
              <a:r>
                <a:rPr lang="en-US" altLang="ko-KR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kW</a:t>
              </a:r>
              <a:r>
                <a:rPr lang="ko-KR" altLang="en-US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로 고정되어 있을 것이라 예상</a:t>
              </a:r>
              <a:endPara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오차율</a:t>
            </a:r>
          </a:p>
        </p:txBody>
      </p:sp>
      <p:pic>
        <p:nvPicPr>
          <p:cNvPr id="1028" name="Picture 4" descr="태양광 발전 시스템의 기초, 원리, 구성, 장단점">
            <a:extLst>
              <a:ext uri="{FF2B5EF4-FFF2-40B4-BE49-F238E27FC236}">
                <a16:creationId xmlns:a16="http://schemas.microsoft.com/office/drawing/2014/main" id="{361C3699-80B3-3501-132D-4621DB22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83" y="1635755"/>
            <a:ext cx="4940234" cy="314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083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C1FD8D30-4775-328F-B2B2-E0DFE62B7353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F4A903-59B6-6301-ED93-78B101451A34}"/>
              </a:ext>
            </a:extLst>
          </p:cNvPr>
          <p:cNvSpPr txBox="1"/>
          <p:nvPr/>
        </p:nvSpPr>
        <p:spPr>
          <a:xfrm>
            <a:off x="1473493" y="4566298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E87FCF-656D-3D15-F7FC-E9691F851134}"/>
                  </a:ext>
                </a:extLst>
              </p:cNvPr>
              <p:cNvSpPr txBox="1"/>
              <p:nvPr/>
            </p:nvSpPr>
            <p:spPr>
              <a:xfrm>
                <a:off x="2297578" y="5010559"/>
                <a:ext cx="7596844" cy="1061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2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ㅈ</m:t>
                    </m:r>
                  </m:oMath>
                </a14:m>
                <a:r>
                  <a:rPr kumimoji="0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패널이 작으면</a:t>
                </a:r>
                <a:r>
                  <a:rPr kumimoji="0" lang="en-US" altLang="ko-KR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, </a:t>
                </a:r>
                <a:r>
                  <a:rPr kumimoji="0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작은 구름 하나에도 발전량이 크게 변할 수 있고</a:t>
                </a:r>
                <a:endParaRPr lang="en-US" altLang="ko-KR" sz="2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이것이 </a:t>
                </a:r>
                <a:r>
                  <a:rPr lang="ko-KR" altLang="en-US" sz="2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그림과 같은 </a:t>
                </a:r>
                <a:r>
                  <a:rPr lang="ko-KR" altLang="en-US" sz="2200" dirty="0" err="1">
                    <a:solidFill>
                      <a:srgbClr val="C00000"/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뾰족점</a:t>
                </a:r>
                <a:r>
                  <a:rPr lang="ko-KR" altLang="en-US" sz="2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의</a:t>
                </a:r>
                <a:r>
                  <a:rPr lang="ko-KR" altLang="en-US" sz="2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 원인이라고 추측</a:t>
                </a:r>
                <a:endPara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E87FCF-656D-3D15-F7FC-E9691F851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78" y="5010559"/>
                <a:ext cx="7596844" cy="1061509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오차율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787054-0CA2-C989-764D-B8C36CCD5880}"/>
              </a:ext>
            </a:extLst>
          </p:cNvPr>
          <p:cNvGrpSpPr/>
          <p:nvPr/>
        </p:nvGrpSpPr>
        <p:grpSpPr>
          <a:xfrm>
            <a:off x="2355277" y="1937268"/>
            <a:ext cx="7481446" cy="2198622"/>
            <a:chOff x="2355277" y="2331600"/>
            <a:chExt cx="7481446" cy="21986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65564F-6D15-B1A2-FC5E-8838A55129F8}"/>
                    </a:ext>
                  </a:extLst>
                </p:cNvPr>
                <p:cNvSpPr txBox="1"/>
                <p:nvPr/>
              </p:nvSpPr>
              <p:spPr>
                <a:xfrm>
                  <a:off x="2355277" y="2331600"/>
                  <a:ext cx="7481446" cy="1695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3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altLang="ko-KR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altLang="ko-KR" sz="36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altLang="ko-KR" sz="3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sSubSup>
                                          <m:sSubSupPr>
                                            <m:ctrlPr>
                                              <a:rPr kumimoji="0" lang="en-US" altLang="ko-KR" sz="3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0" lang="en-US" altLang="ko-KR" sz="3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altLang="ko-KR" sz="3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h</m:t>
                                            </m:r>
                                          </m:sub>
                                          <m:sup>
                                            <m:r>
                                              <a:rPr kumimoji="0" lang="en-US" altLang="ko-KR" sz="3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10</m:t>
                                            </m:r>
                                          </m:sup>
                                        </m:sSubSup>
                                      </m:e>
                                    </m:acc>
                                    <m:r>
                                      <a:rPr kumimoji="0" lang="en-US" altLang="ko-KR" sz="3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altLang="ko-KR" sz="3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sSubSup>
                                          <m:sSubSupPr>
                                            <m:ctrlPr>
                                              <a:rPr kumimoji="0" lang="en-US" altLang="ko-KR" sz="3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0" lang="en-US" altLang="ko-KR" sz="3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altLang="ko-KR" sz="3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h</m:t>
                                            </m:r>
                                          </m:sub>
                                          <m:sup>
                                            <m:r>
                                              <a:rPr kumimoji="0" lang="en-US" altLang="ko-KR" sz="36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17</m:t>
                                            </m:r>
                                          </m:sup>
                                        </m:sSubSup>
                                      </m:e>
                                    </m:acc>
                                  </m:num>
                                  <m:den>
                                    <m:r>
                                      <a:rPr kumimoji="0" lang="en-US" altLang="ko-KR" sz="36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kumimoji="0" lang="en-US" altLang="ko-KR" sz="36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ko-KR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kumimoji="0" lang="en-US" altLang="ko-KR" sz="36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kumimoji="0" lang="en-US" altLang="ko-KR" sz="3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den>
                        </m:f>
                        <m:r>
                          <a:rPr kumimoji="0" lang="en-US" altLang="ko-KR" sz="36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altLang="ko-KR" sz="3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×100</m:t>
                        </m:r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65564F-6D15-B1A2-FC5E-8838A5512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277" y="2331600"/>
                  <a:ext cx="7481446" cy="16952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Object 38">
              <a:extLst>
                <a:ext uri="{FF2B5EF4-FFF2-40B4-BE49-F238E27FC236}">
                  <a16:creationId xmlns:a16="http://schemas.microsoft.com/office/drawing/2014/main" id="{BA02A764-BB38-B906-E6F9-7B930FDD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3654964">
              <a:off x="5591734" y="3951665"/>
              <a:ext cx="749148" cy="40796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C338E5-AD51-26DB-14BB-3C7F067B084B}"/>
                    </a:ext>
                  </a:extLst>
                </p:cNvPr>
                <p:cNvSpPr txBox="1"/>
                <p:nvPr/>
              </p:nvSpPr>
              <p:spPr>
                <a:xfrm>
                  <a:off x="6238238" y="4054308"/>
                  <a:ext cx="3207781" cy="467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0" lang="ko-KR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는</m:t>
                      </m:r>
                      <m:r>
                        <a:rPr kumimoji="0" lang="ko-KR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느</m:t>
                      </m:r>
                    </m:oMath>
                  </a14:m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는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99kw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로 고정되어 있음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!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C338E5-AD51-26DB-14BB-3C7F067B0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8238" y="4054308"/>
                  <a:ext cx="3207781" cy="467885"/>
                </a:xfrm>
                <a:prstGeom prst="rect">
                  <a:avLst/>
                </a:prstGeom>
                <a:blipFill>
                  <a:blip r:embed="rId7"/>
                  <a:stretch>
                    <a:fillRect b="-207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4" descr="태양광 발전 시스템의 기초, 원리, 구성, 장단점">
            <a:extLst>
              <a:ext uri="{FF2B5EF4-FFF2-40B4-BE49-F238E27FC236}">
                <a16:creationId xmlns:a16="http://schemas.microsoft.com/office/drawing/2014/main" id="{5B92104D-DB07-0F5F-3A01-8BA67A77B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83" y="1635755"/>
            <a:ext cx="4940234" cy="314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79241A-3EBB-E8C6-EEE8-7055D2328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525" y="1602633"/>
            <a:ext cx="10506352" cy="323336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921E502E-4BFF-85DD-4363-366BBD2AA166}"/>
              </a:ext>
            </a:extLst>
          </p:cNvPr>
          <p:cNvSpPr/>
          <p:nvPr/>
        </p:nvSpPr>
        <p:spPr>
          <a:xfrm>
            <a:off x="4438003" y="2518930"/>
            <a:ext cx="550686" cy="57873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1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D3561342-4CDF-0DDF-F6D5-11D42A15491C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87FCF-656D-3D15-F7FC-E9691F851134}"/>
              </a:ext>
            </a:extLst>
          </p:cNvPr>
          <p:cNvSpPr txBox="1"/>
          <p:nvPr/>
        </p:nvSpPr>
        <p:spPr>
          <a:xfrm>
            <a:off x="2151928" y="5262517"/>
            <a:ext cx="7888144" cy="59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시간대별 예측 오차율에 따라 예측 인센티브를 차등 산정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인센티브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정산금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산정</a:t>
            </a:r>
          </a:p>
        </p:txBody>
      </p:sp>
      <p:pic>
        <p:nvPicPr>
          <p:cNvPr id="2050" name="Picture 2" descr="PI와 PS">
            <a:extLst>
              <a:ext uri="{FF2B5EF4-FFF2-40B4-BE49-F238E27FC236}">
                <a16:creationId xmlns:a16="http://schemas.microsoft.com/office/drawing/2014/main" id="{B1E6BE5D-B5F2-D371-41CA-1D7FAE5D9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20" y="1595483"/>
            <a:ext cx="4300760" cy="28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219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AD3080EE-8558-3F0A-FB84-B16F58FCAF46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3A8D76-25A1-F6FB-3771-D534F9740553}"/>
              </a:ext>
            </a:extLst>
          </p:cNvPr>
          <p:cNvGrpSpPr/>
          <p:nvPr/>
        </p:nvGrpSpPr>
        <p:grpSpPr>
          <a:xfrm>
            <a:off x="1473493" y="4566298"/>
            <a:ext cx="8611210" cy="1755802"/>
            <a:chOff x="1353105" y="1582595"/>
            <a:chExt cx="8611210" cy="17558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07F0E6-3EAD-5115-F0C5-15040E267DF5}"/>
                </a:ext>
              </a:extLst>
            </p:cNvPr>
            <p:cNvSpPr txBox="1"/>
            <p:nvPr/>
          </p:nvSpPr>
          <p:spPr>
            <a:xfrm>
              <a:off x="1353105" y="1582595"/>
              <a:ext cx="4537208" cy="55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/>
                <p:nvPr/>
              </p:nvSpPr>
              <p:spPr>
                <a:xfrm>
                  <a:off x="2367471" y="1906658"/>
                  <a:ext cx="7596844" cy="14317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6%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이하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ko-KR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aplestory OTF Light" panose="02000300000000000000" pitchFamily="2" charset="-128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= 4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6%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초과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~ 8%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이하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= 3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8%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초과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= 0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471" y="1906658"/>
                  <a:ext cx="7596844" cy="1431739"/>
                </a:xfrm>
                <a:prstGeom prst="rect">
                  <a:avLst/>
                </a:prstGeom>
                <a:blipFill>
                  <a:blip r:embed="rId4"/>
                  <a:stretch>
                    <a:fillRect b="-68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인센티브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정산금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산정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2D5CF2-8740-3726-2CF6-11F3CC7E0F62}"/>
              </a:ext>
            </a:extLst>
          </p:cNvPr>
          <p:cNvGrpSpPr/>
          <p:nvPr/>
        </p:nvGrpSpPr>
        <p:grpSpPr>
          <a:xfrm>
            <a:off x="2355277" y="2211738"/>
            <a:ext cx="7481446" cy="1649682"/>
            <a:chOff x="2355277" y="1900485"/>
            <a:chExt cx="7481446" cy="1649682"/>
          </a:xfrm>
        </p:grpSpPr>
        <p:sp>
          <p:nvSpPr>
            <p:cNvPr id="11" name="순서도: 데이터 10">
              <a:extLst>
                <a:ext uri="{FF2B5EF4-FFF2-40B4-BE49-F238E27FC236}">
                  <a16:creationId xmlns:a16="http://schemas.microsoft.com/office/drawing/2014/main" id="{46F5F77E-784B-509F-83F6-05E5FE37B6E5}"/>
                </a:ext>
              </a:extLst>
            </p:cNvPr>
            <p:cNvSpPr/>
            <p:nvPr/>
          </p:nvSpPr>
          <p:spPr>
            <a:xfrm>
              <a:off x="6543040" y="2446395"/>
              <a:ext cx="1137920" cy="706871"/>
            </a:xfrm>
            <a:prstGeom prst="flowChartInputOutpu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65564F-6D15-B1A2-FC5E-8838A55129F8}"/>
                    </a:ext>
                  </a:extLst>
                </p:cNvPr>
                <p:cNvSpPr txBox="1"/>
                <p:nvPr/>
              </p:nvSpPr>
              <p:spPr>
                <a:xfrm>
                  <a:off x="2355277" y="1900485"/>
                  <a:ext cx="7481446" cy="1649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en-US" altLang="ko-KR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h</m:t>
                            </m:r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24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h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65564F-6D15-B1A2-FC5E-8838A5512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277" y="1900485"/>
                  <a:ext cx="7481446" cy="16496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Object 38">
            <a:extLst>
              <a:ext uri="{FF2B5EF4-FFF2-40B4-BE49-F238E27FC236}">
                <a16:creationId xmlns:a16="http://schemas.microsoft.com/office/drawing/2014/main" id="{30293BFA-FA62-1B89-4A1D-3FA1F1AD5A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783410">
            <a:off x="6894331" y="1848788"/>
            <a:ext cx="749148" cy="407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6A24AE-F606-22EF-C159-229CCEDF019A}"/>
                  </a:ext>
                </a:extLst>
              </p:cNvPr>
              <p:cNvSpPr txBox="1"/>
              <p:nvPr/>
            </p:nvSpPr>
            <p:spPr>
              <a:xfrm>
                <a:off x="7575893" y="1543584"/>
                <a:ext cx="4068239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  <m:t>h</m:t>
                        </m:r>
                      </m:sub>
                    </m:sSub>
                    <m:r>
                      <a: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느</m:t>
                    </m:r>
                  </m:oMath>
                </a14:m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는 태양광 발전소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h 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시간대 실제 발전량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6A24AE-F606-22EF-C159-229CCEDF0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93" y="1543584"/>
                <a:ext cx="4068239" cy="467885"/>
              </a:xfrm>
              <a:prstGeom prst="rect">
                <a:avLst/>
              </a:prstGeom>
              <a:blipFill>
                <a:blip r:embed="rId7"/>
                <a:stretch>
                  <a:fillRect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20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AD3080EE-8558-3F0A-FB84-B16F58FCAF46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3A8D76-25A1-F6FB-3771-D534F9740553}"/>
              </a:ext>
            </a:extLst>
          </p:cNvPr>
          <p:cNvGrpSpPr/>
          <p:nvPr/>
        </p:nvGrpSpPr>
        <p:grpSpPr>
          <a:xfrm>
            <a:off x="1473493" y="4566298"/>
            <a:ext cx="8611210" cy="1755802"/>
            <a:chOff x="1353105" y="1582595"/>
            <a:chExt cx="8611210" cy="17558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07F0E6-3EAD-5115-F0C5-15040E267DF5}"/>
                </a:ext>
              </a:extLst>
            </p:cNvPr>
            <p:cNvSpPr txBox="1"/>
            <p:nvPr/>
          </p:nvSpPr>
          <p:spPr>
            <a:xfrm>
              <a:off x="1353105" y="1582595"/>
              <a:ext cx="4537208" cy="55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/>
                <p:nvPr/>
              </p:nvSpPr>
              <p:spPr>
                <a:xfrm>
                  <a:off x="2367471" y="1906658"/>
                  <a:ext cx="7596844" cy="14317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6%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이하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ko-KR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aplestory OTF Light" panose="02000300000000000000" pitchFamily="2" charset="-128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= 4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6%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초과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~ 8%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이하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= 3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8%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초과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= 0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471" y="1906658"/>
                  <a:ext cx="7596844" cy="1431739"/>
                </a:xfrm>
                <a:prstGeom prst="rect">
                  <a:avLst/>
                </a:prstGeom>
                <a:blipFill>
                  <a:blip r:embed="rId4"/>
                  <a:stretch>
                    <a:fillRect b="-68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인센티브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정산금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산정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2D5CF2-8740-3726-2CF6-11F3CC7E0F62}"/>
              </a:ext>
            </a:extLst>
          </p:cNvPr>
          <p:cNvGrpSpPr/>
          <p:nvPr/>
        </p:nvGrpSpPr>
        <p:grpSpPr>
          <a:xfrm>
            <a:off x="2355277" y="2211738"/>
            <a:ext cx="7481446" cy="1649682"/>
            <a:chOff x="2355277" y="1900485"/>
            <a:chExt cx="7481446" cy="1649682"/>
          </a:xfrm>
        </p:grpSpPr>
        <p:sp>
          <p:nvSpPr>
            <p:cNvPr id="11" name="순서도: 데이터 10">
              <a:extLst>
                <a:ext uri="{FF2B5EF4-FFF2-40B4-BE49-F238E27FC236}">
                  <a16:creationId xmlns:a16="http://schemas.microsoft.com/office/drawing/2014/main" id="{46F5F77E-784B-509F-83F6-05E5FE37B6E5}"/>
                </a:ext>
              </a:extLst>
            </p:cNvPr>
            <p:cNvSpPr/>
            <p:nvPr/>
          </p:nvSpPr>
          <p:spPr>
            <a:xfrm>
              <a:off x="6543040" y="2446395"/>
              <a:ext cx="1137920" cy="706871"/>
            </a:xfrm>
            <a:prstGeom prst="flowChartInputOutpu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65564F-6D15-B1A2-FC5E-8838A55129F8}"/>
                    </a:ext>
                  </a:extLst>
                </p:cNvPr>
                <p:cNvSpPr txBox="1"/>
                <p:nvPr/>
              </p:nvSpPr>
              <p:spPr>
                <a:xfrm>
                  <a:off x="2355277" y="1900485"/>
                  <a:ext cx="7481446" cy="1649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en-US" altLang="ko-KR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h</m:t>
                            </m:r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24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h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65564F-6D15-B1A2-FC5E-8838A5512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277" y="1900485"/>
                  <a:ext cx="7481446" cy="16496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Object 38">
            <a:extLst>
              <a:ext uri="{FF2B5EF4-FFF2-40B4-BE49-F238E27FC236}">
                <a16:creationId xmlns:a16="http://schemas.microsoft.com/office/drawing/2014/main" id="{30293BFA-FA62-1B89-4A1D-3FA1F1AD5A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783410">
            <a:off x="6894331" y="1848788"/>
            <a:ext cx="749148" cy="407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6A24AE-F606-22EF-C159-229CCEDF019A}"/>
                  </a:ext>
                </a:extLst>
              </p:cNvPr>
              <p:cNvSpPr txBox="1"/>
              <p:nvPr/>
            </p:nvSpPr>
            <p:spPr>
              <a:xfrm>
                <a:off x="7575893" y="1543584"/>
                <a:ext cx="4068239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  <m:t>h</m:t>
                        </m:r>
                      </m:sub>
                    </m:sSub>
                    <m:r>
                      <a: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느</m:t>
                    </m:r>
                  </m:oMath>
                </a14:m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는 태양광 발전소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h 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시간대 실제 발전량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6A24AE-F606-22EF-C159-229CCEDF0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93" y="1543584"/>
                <a:ext cx="4068239" cy="467885"/>
              </a:xfrm>
              <a:prstGeom prst="rect">
                <a:avLst/>
              </a:prstGeom>
              <a:blipFill>
                <a:blip r:embed="rId7"/>
                <a:stretch>
                  <a:fillRect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0;p19">
            <a:extLst>
              <a:ext uri="{FF2B5EF4-FFF2-40B4-BE49-F238E27FC236}">
                <a16:creationId xmlns:a16="http://schemas.microsoft.com/office/drawing/2014/main" id="{DA293F7F-7C28-9211-EC2F-D2BD7FD291CB}"/>
              </a:ext>
            </a:extLst>
          </p:cNvPr>
          <p:cNvSpPr/>
          <p:nvPr/>
        </p:nvSpPr>
        <p:spPr>
          <a:xfrm>
            <a:off x="-196660" y="-236390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6AAC5-06FB-CCC0-4766-4C54C23CA516}"/>
              </a:ext>
            </a:extLst>
          </p:cNvPr>
          <p:cNvSpPr txBox="1"/>
          <p:nvPr/>
        </p:nvSpPr>
        <p:spPr>
          <a:xfrm>
            <a:off x="2297575" y="420206"/>
            <a:ext cx="7596844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그렇다면 </a:t>
            </a:r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예측오차율만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낮으면 되는 걸까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?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6" name="그림 15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1CF103CE-E166-5941-7240-C30343E20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78" y="19030"/>
            <a:ext cx="1333569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4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AD3080EE-8558-3F0A-FB84-B16F58FCAF46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3A8D76-25A1-F6FB-3771-D534F9740553}"/>
              </a:ext>
            </a:extLst>
          </p:cNvPr>
          <p:cNvGrpSpPr/>
          <p:nvPr/>
        </p:nvGrpSpPr>
        <p:grpSpPr>
          <a:xfrm>
            <a:off x="1473493" y="4566298"/>
            <a:ext cx="8611210" cy="1755802"/>
            <a:chOff x="1353105" y="1582595"/>
            <a:chExt cx="8611210" cy="17558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07F0E6-3EAD-5115-F0C5-15040E267DF5}"/>
                </a:ext>
              </a:extLst>
            </p:cNvPr>
            <p:cNvSpPr txBox="1"/>
            <p:nvPr/>
          </p:nvSpPr>
          <p:spPr>
            <a:xfrm>
              <a:off x="1353105" y="1582595"/>
              <a:ext cx="4537208" cy="55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/>
                <p:nvPr/>
              </p:nvSpPr>
              <p:spPr>
                <a:xfrm>
                  <a:off x="2367471" y="1906658"/>
                  <a:ext cx="7596844" cy="14317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6%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이하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ko-KR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aplestory OTF Light" panose="02000300000000000000" pitchFamily="2" charset="-128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= 4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6%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초과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~ 8%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이하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= 3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8%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초과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= 0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471" y="1906658"/>
                  <a:ext cx="7596844" cy="1431739"/>
                </a:xfrm>
                <a:prstGeom prst="rect">
                  <a:avLst/>
                </a:prstGeom>
                <a:blipFill>
                  <a:blip r:embed="rId4"/>
                  <a:stretch>
                    <a:fillRect b="-68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인센티브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정산금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산정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2D5CF2-8740-3726-2CF6-11F3CC7E0F62}"/>
              </a:ext>
            </a:extLst>
          </p:cNvPr>
          <p:cNvGrpSpPr/>
          <p:nvPr/>
        </p:nvGrpSpPr>
        <p:grpSpPr>
          <a:xfrm>
            <a:off x="2355277" y="2211738"/>
            <a:ext cx="7481446" cy="1649682"/>
            <a:chOff x="2355277" y="1900485"/>
            <a:chExt cx="7481446" cy="1649682"/>
          </a:xfrm>
        </p:grpSpPr>
        <p:sp>
          <p:nvSpPr>
            <p:cNvPr id="11" name="순서도: 데이터 10">
              <a:extLst>
                <a:ext uri="{FF2B5EF4-FFF2-40B4-BE49-F238E27FC236}">
                  <a16:creationId xmlns:a16="http://schemas.microsoft.com/office/drawing/2014/main" id="{46F5F77E-784B-509F-83F6-05E5FE37B6E5}"/>
                </a:ext>
              </a:extLst>
            </p:cNvPr>
            <p:cNvSpPr/>
            <p:nvPr/>
          </p:nvSpPr>
          <p:spPr>
            <a:xfrm>
              <a:off x="6543040" y="2446395"/>
              <a:ext cx="1137920" cy="706871"/>
            </a:xfrm>
            <a:prstGeom prst="flowChartInputOutpu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65564F-6D15-B1A2-FC5E-8838A55129F8}"/>
                    </a:ext>
                  </a:extLst>
                </p:cNvPr>
                <p:cNvSpPr txBox="1"/>
                <p:nvPr/>
              </p:nvSpPr>
              <p:spPr>
                <a:xfrm>
                  <a:off x="2355277" y="1900485"/>
                  <a:ext cx="7481446" cy="1649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en-US" altLang="ko-KR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h</m:t>
                            </m:r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24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h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65564F-6D15-B1A2-FC5E-8838A5512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277" y="1900485"/>
                  <a:ext cx="7481446" cy="16496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Object 38">
            <a:extLst>
              <a:ext uri="{FF2B5EF4-FFF2-40B4-BE49-F238E27FC236}">
                <a16:creationId xmlns:a16="http://schemas.microsoft.com/office/drawing/2014/main" id="{30293BFA-FA62-1B89-4A1D-3FA1F1AD5A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783410">
            <a:off x="6894331" y="1848788"/>
            <a:ext cx="749148" cy="407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6A24AE-F606-22EF-C159-229CCEDF019A}"/>
                  </a:ext>
                </a:extLst>
              </p:cNvPr>
              <p:cNvSpPr txBox="1"/>
              <p:nvPr/>
            </p:nvSpPr>
            <p:spPr>
              <a:xfrm>
                <a:off x="7575893" y="1543584"/>
                <a:ext cx="4068239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  <m:t>h</m:t>
                        </m:r>
                      </m:sub>
                    </m:sSub>
                    <m:r>
                      <a: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느</m:t>
                    </m:r>
                  </m:oMath>
                </a14:m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는 태양광 발전소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h 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시간대 실제 발전량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6A24AE-F606-22EF-C159-229CCEDF0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93" y="1543584"/>
                <a:ext cx="4068239" cy="467885"/>
              </a:xfrm>
              <a:prstGeom prst="rect">
                <a:avLst/>
              </a:prstGeom>
              <a:blipFill>
                <a:blip r:embed="rId7"/>
                <a:stretch>
                  <a:fillRect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0;p19">
            <a:extLst>
              <a:ext uri="{FF2B5EF4-FFF2-40B4-BE49-F238E27FC236}">
                <a16:creationId xmlns:a16="http://schemas.microsoft.com/office/drawing/2014/main" id="{DA293F7F-7C28-9211-EC2F-D2BD7FD291CB}"/>
              </a:ext>
            </a:extLst>
          </p:cNvPr>
          <p:cNvSpPr/>
          <p:nvPr/>
        </p:nvSpPr>
        <p:spPr>
          <a:xfrm>
            <a:off x="-196660" y="-236390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6AAC5-06FB-CCC0-4766-4C54C23CA516}"/>
              </a:ext>
            </a:extLst>
          </p:cNvPr>
          <p:cNvSpPr txBox="1"/>
          <p:nvPr/>
        </p:nvSpPr>
        <p:spPr>
          <a:xfrm>
            <a:off x="2297575" y="420206"/>
            <a:ext cx="7596844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그렇다면 </a:t>
            </a:r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예측오차율만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낮으면 되는 걸까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?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6" name="그림 15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1CF103CE-E166-5941-7240-C30343E20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78" y="19030"/>
            <a:ext cx="1333569" cy="13335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FC1DE7-D49D-9BF0-4422-8BC88EAD67AE}"/>
              </a:ext>
            </a:extLst>
          </p:cNvPr>
          <p:cNvSpPr txBox="1"/>
          <p:nvPr/>
        </p:nvSpPr>
        <p:spPr>
          <a:xfrm>
            <a:off x="2297575" y="1911560"/>
            <a:ext cx="7911296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시간대별 발전소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설비이용률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조건을 만족해야 함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!!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48422E0-3860-CE0F-263E-EF134DBFE1EE}"/>
              </a:ext>
            </a:extLst>
          </p:cNvPr>
          <p:cNvCxnSpPr/>
          <p:nvPr/>
        </p:nvCxnSpPr>
        <p:spPr>
          <a:xfrm>
            <a:off x="6080565" y="1352599"/>
            <a:ext cx="0" cy="553678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Object 38">
            <a:extLst>
              <a:ext uri="{FF2B5EF4-FFF2-40B4-BE49-F238E27FC236}">
                <a16:creationId xmlns:a16="http://schemas.microsoft.com/office/drawing/2014/main" id="{1B84E3B4-4544-AF17-4439-D425D63B10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654964">
            <a:off x="6517708" y="2633615"/>
            <a:ext cx="749148" cy="407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80D784-CAB0-F555-21A8-A386640B3F84}"/>
                  </a:ext>
                </a:extLst>
              </p:cNvPr>
              <p:cNvSpPr txBox="1"/>
              <p:nvPr/>
            </p:nvSpPr>
            <p:spPr>
              <a:xfrm>
                <a:off x="7295533" y="2711319"/>
                <a:ext cx="3947484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Maplestory OTF Light" panose="02000300000000000000" pitchFamily="2" charset="-128"/>
                      </a:rPr>
                      <m:t>태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양광 발전소 용량 중 실제 발전량 비율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80D784-CAB0-F555-21A8-A386640B3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533" y="2711319"/>
                <a:ext cx="3947484" cy="467885"/>
              </a:xfrm>
              <a:prstGeom prst="rect">
                <a:avLst/>
              </a:prstGeom>
              <a:blipFill>
                <a:blip r:embed="rId9"/>
                <a:stretch>
                  <a:fillRect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11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AD3080EE-8558-3F0A-FB84-B16F58FCAF46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3A8D76-25A1-F6FB-3771-D534F9740553}"/>
              </a:ext>
            </a:extLst>
          </p:cNvPr>
          <p:cNvGrpSpPr/>
          <p:nvPr/>
        </p:nvGrpSpPr>
        <p:grpSpPr>
          <a:xfrm>
            <a:off x="1473493" y="4566298"/>
            <a:ext cx="8611210" cy="1755802"/>
            <a:chOff x="1353105" y="1582595"/>
            <a:chExt cx="8611210" cy="17558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07F0E6-3EAD-5115-F0C5-15040E267DF5}"/>
                </a:ext>
              </a:extLst>
            </p:cNvPr>
            <p:cNvSpPr txBox="1"/>
            <p:nvPr/>
          </p:nvSpPr>
          <p:spPr>
            <a:xfrm>
              <a:off x="1353105" y="1582595"/>
              <a:ext cx="4537208" cy="55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/>
                <p:nvPr/>
              </p:nvSpPr>
              <p:spPr>
                <a:xfrm>
                  <a:off x="2367471" y="1906658"/>
                  <a:ext cx="7596844" cy="14317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6%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이하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  <m:r>
                        <a:rPr kumimoji="0" lang="en-US" altLang="ko-KR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Maplestory OTF Light" panose="02000300000000000000" pitchFamily="2" charset="-128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= 4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6%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초과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~ 8%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이하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= 3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시간대별 </a:t>
                  </a:r>
                  <a:r>
                    <a:rPr kumimoji="0" lang="ko-KR" altLang="en-US" sz="2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예측오차율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8% 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초과 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altLang="ko-KR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 = 0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원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/</a:t>
                  </a:r>
                  <a:r>
                    <a:rPr kumimoji="0" lang="ko-KR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𝑘𝑊</a:t>
                  </a:r>
                  <a:r>
                    <a:rPr kumimoji="0" lang="en-US" altLang="ko-KR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Maplestory OTF Light" panose="02000300000000000000" pitchFamily="2" charset="-128"/>
                      <a:ea typeface="Maplestory OTF Light" panose="02000300000000000000" pitchFamily="2" charset="-128"/>
                      <a:cs typeface="+mn-cs"/>
                    </a:rPr>
                    <a:t>ℎ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E87FCF-656D-3D15-F7FC-E9691F851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471" y="1906658"/>
                  <a:ext cx="7596844" cy="1431739"/>
                </a:xfrm>
                <a:prstGeom prst="rect">
                  <a:avLst/>
                </a:prstGeom>
                <a:blipFill>
                  <a:blip r:embed="rId4"/>
                  <a:stretch>
                    <a:fillRect b="-68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인센티브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정산금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산정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2D5CF2-8740-3726-2CF6-11F3CC7E0F62}"/>
              </a:ext>
            </a:extLst>
          </p:cNvPr>
          <p:cNvGrpSpPr/>
          <p:nvPr/>
        </p:nvGrpSpPr>
        <p:grpSpPr>
          <a:xfrm>
            <a:off x="2355277" y="2211738"/>
            <a:ext cx="7481446" cy="1649682"/>
            <a:chOff x="2355277" y="1900485"/>
            <a:chExt cx="7481446" cy="1649682"/>
          </a:xfrm>
        </p:grpSpPr>
        <p:sp>
          <p:nvSpPr>
            <p:cNvPr id="11" name="순서도: 데이터 10">
              <a:extLst>
                <a:ext uri="{FF2B5EF4-FFF2-40B4-BE49-F238E27FC236}">
                  <a16:creationId xmlns:a16="http://schemas.microsoft.com/office/drawing/2014/main" id="{46F5F77E-784B-509F-83F6-05E5FE37B6E5}"/>
                </a:ext>
              </a:extLst>
            </p:cNvPr>
            <p:cNvSpPr/>
            <p:nvPr/>
          </p:nvSpPr>
          <p:spPr>
            <a:xfrm>
              <a:off x="6543040" y="2446395"/>
              <a:ext cx="1137920" cy="706871"/>
            </a:xfrm>
            <a:prstGeom prst="flowChartInputOutpu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65564F-6D15-B1A2-FC5E-8838A55129F8}"/>
                    </a:ext>
                  </a:extLst>
                </p:cNvPr>
                <p:cNvSpPr txBox="1"/>
                <p:nvPr/>
              </p:nvSpPr>
              <p:spPr>
                <a:xfrm>
                  <a:off x="2355277" y="1900485"/>
                  <a:ext cx="7481446" cy="1649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en-US" altLang="ko-KR" sz="3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h</m:t>
                            </m:r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24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Maplestory OTF Light" panose="02000300000000000000" pitchFamily="2" charset="-128"/>
                                    <a:cs typeface="+mn-cs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plestory OTF Light" panose="02000300000000000000" pitchFamily="2" charset="-128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ko-KR" sz="3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× </m:t>
                            </m:r>
                            <m:sSub>
                              <m:sSubPr>
                                <m:ctrlP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kumimoji="0" lang="en-US" altLang="ko-KR" sz="3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h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D65564F-6D15-B1A2-FC5E-8838A5512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277" y="1900485"/>
                  <a:ext cx="7481446" cy="16496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Object 38">
            <a:extLst>
              <a:ext uri="{FF2B5EF4-FFF2-40B4-BE49-F238E27FC236}">
                <a16:creationId xmlns:a16="http://schemas.microsoft.com/office/drawing/2014/main" id="{30293BFA-FA62-1B89-4A1D-3FA1F1AD5A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783410">
            <a:off x="6894331" y="1848788"/>
            <a:ext cx="749148" cy="407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6A24AE-F606-22EF-C159-229CCEDF019A}"/>
                  </a:ext>
                </a:extLst>
              </p:cNvPr>
              <p:cNvSpPr txBox="1"/>
              <p:nvPr/>
            </p:nvSpPr>
            <p:spPr>
              <a:xfrm>
                <a:off x="7575893" y="1543584"/>
                <a:ext cx="4068239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Maplestory OTF Light" panose="02000300000000000000" pitchFamily="2" charset="-128"/>
                          </a:rPr>
                          <m:t>h</m:t>
                        </m:r>
                      </m:sub>
                    </m:sSub>
                    <m:r>
                      <a: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느</m:t>
                    </m:r>
                  </m:oMath>
                </a14:m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는 태양광 발전소 </a:t>
                </a:r>
                <a:r>
                  <a:rPr lang="en-US" altLang="ko-KR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h </a:t>
                </a:r>
                <a:r>
                  <a:rPr lang="ko-KR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시간대 실제 발전량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6A24AE-F606-22EF-C159-229CCEDF0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893" y="1543584"/>
                <a:ext cx="4068239" cy="467885"/>
              </a:xfrm>
              <a:prstGeom prst="rect">
                <a:avLst/>
              </a:prstGeom>
              <a:blipFill>
                <a:blip r:embed="rId7"/>
                <a:stretch>
                  <a:fillRect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10;p19">
            <a:extLst>
              <a:ext uri="{FF2B5EF4-FFF2-40B4-BE49-F238E27FC236}">
                <a16:creationId xmlns:a16="http://schemas.microsoft.com/office/drawing/2014/main" id="{DA293F7F-7C28-9211-EC2F-D2BD7FD291CB}"/>
              </a:ext>
            </a:extLst>
          </p:cNvPr>
          <p:cNvSpPr/>
          <p:nvPr/>
        </p:nvSpPr>
        <p:spPr>
          <a:xfrm>
            <a:off x="-196660" y="-236390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6AAC5-06FB-CCC0-4766-4C54C23CA516}"/>
              </a:ext>
            </a:extLst>
          </p:cNvPr>
          <p:cNvSpPr txBox="1"/>
          <p:nvPr/>
        </p:nvSpPr>
        <p:spPr>
          <a:xfrm>
            <a:off x="2297575" y="420206"/>
            <a:ext cx="7596844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그렇다면 </a:t>
            </a:r>
            <a:r>
              <a:rPr lang="ko-KR" altLang="en-US" sz="3200" dirty="0" err="1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예측오차율만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낮으면 되는 걸까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?</a:t>
            </a:r>
            <a:endParaRPr lang="en-US" altLang="ko-KR" sz="3200" dirty="0">
              <a:solidFill>
                <a:schemeClr val="bg1">
                  <a:lumMod val="8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6" name="그림 15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1CF103CE-E166-5941-7240-C30343E20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78" y="19030"/>
            <a:ext cx="1333569" cy="13335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FC1DE7-D49D-9BF0-4422-8BC88EAD67AE}"/>
              </a:ext>
            </a:extLst>
          </p:cNvPr>
          <p:cNvSpPr txBox="1"/>
          <p:nvPr/>
        </p:nvSpPr>
        <p:spPr>
          <a:xfrm>
            <a:off x="2297575" y="1911560"/>
            <a:ext cx="7911296" cy="76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시간대별 발전소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설비이용률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조건을 만족해야 함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!!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48422E0-3860-CE0F-263E-EF134DBFE1EE}"/>
              </a:ext>
            </a:extLst>
          </p:cNvPr>
          <p:cNvCxnSpPr/>
          <p:nvPr/>
        </p:nvCxnSpPr>
        <p:spPr>
          <a:xfrm>
            <a:off x="6080565" y="1352599"/>
            <a:ext cx="0" cy="553678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Object 38">
            <a:extLst>
              <a:ext uri="{FF2B5EF4-FFF2-40B4-BE49-F238E27FC236}">
                <a16:creationId xmlns:a16="http://schemas.microsoft.com/office/drawing/2014/main" id="{1B84E3B4-4544-AF17-4439-D425D63B10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654964">
            <a:off x="6517708" y="2633615"/>
            <a:ext cx="749148" cy="407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80D784-CAB0-F555-21A8-A386640B3F84}"/>
                  </a:ext>
                </a:extLst>
              </p:cNvPr>
              <p:cNvSpPr txBox="1"/>
              <p:nvPr/>
            </p:nvSpPr>
            <p:spPr>
              <a:xfrm>
                <a:off x="7295533" y="2711319"/>
                <a:ext cx="3947484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Maplestory OTF Light" panose="02000300000000000000" pitchFamily="2" charset="-128"/>
                      </a:rPr>
                      <m:t>태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양광 발전소 용량 중 실제 발전량 비율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80D784-CAB0-F555-21A8-A386640B3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533" y="2711319"/>
                <a:ext cx="3947484" cy="467885"/>
              </a:xfrm>
              <a:prstGeom prst="rect">
                <a:avLst/>
              </a:prstGeom>
              <a:blipFill>
                <a:blip r:embed="rId9"/>
                <a:stretch>
                  <a:fillRect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84316F8-2259-3875-4B6A-A04A4C3FECDE}"/>
              </a:ext>
            </a:extLst>
          </p:cNvPr>
          <p:cNvCxnSpPr/>
          <p:nvPr/>
        </p:nvCxnSpPr>
        <p:spPr>
          <a:xfrm>
            <a:off x="6072850" y="2866973"/>
            <a:ext cx="0" cy="553678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277EE5-0E00-19E0-4285-5217F0EEF48C}"/>
              </a:ext>
            </a:extLst>
          </p:cNvPr>
          <p:cNvSpPr txBox="1"/>
          <p:nvPr/>
        </p:nvSpPr>
        <p:spPr>
          <a:xfrm>
            <a:off x="1205209" y="3695795"/>
            <a:ext cx="9781575" cy="224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설비 이용률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10%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미만 시 오차율 산정에서 제외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인센티브는 지급되지 않음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!!</a:t>
            </a:r>
          </a:p>
          <a:p>
            <a:pPr marL="457200" marR="0" lvl="0" indent="-4572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incentive.csv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데이터의 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is_utilizable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변수를 확인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pic>
        <p:nvPicPr>
          <p:cNvPr id="25" name="Object 38">
            <a:extLst>
              <a:ext uri="{FF2B5EF4-FFF2-40B4-BE49-F238E27FC236}">
                <a16:creationId xmlns:a16="http://schemas.microsoft.com/office/drawing/2014/main" id="{79FEE2B1-2112-1EAE-1172-8FF2B6667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654964">
            <a:off x="6404406" y="5886269"/>
            <a:ext cx="749148" cy="407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3D823B-FC27-1CE5-7F53-E6DAEBB46263}"/>
                  </a:ext>
                </a:extLst>
              </p:cNvPr>
              <p:cNvSpPr txBox="1"/>
              <p:nvPr/>
            </p:nvSpPr>
            <p:spPr>
              <a:xfrm>
                <a:off x="7182230" y="5963973"/>
                <a:ext cx="4185123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Maplestory OTF Light" panose="02000300000000000000" pitchFamily="2" charset="-128"/>
                      </a:rPr>
                      <m:t>만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95000"/>
                      </a:scheme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족하지 않을 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시 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0, 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만족할 시 </a:t>
                </a:r>
                <a:r>
                  <a:rPr lang="en-US" altLang="ko-KR" dirty="0">
                    <a:solidFill>
                      <a:schemeClr val="bg1">
                        <a:lumMod val="9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1</a:t>
                </a: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Maplestory OTF Light" panose="02000300000000000000" pitchFamily="2" charset="-128"/>
                    <a:ea typeface="Maplestory OTF Light" panose="02000300000000000000" pitchFamily="2" charset="-128"/>
                  </a:rPr>
                  <a:t>의 값을 가짐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3D823B-FC27-1CE5-7F53-E6DAEBB4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230" y="5963973"/>
                <a:ext cx="4185123" cy="467885"/>
              </a:xfrm>
              <a:prstGeom prst="rect">
                <a:avLst/>
              </a:prstGeom>
              <a:blipFill>
                <a:blip r:embed="rId10"/>
                <a:stretch>
                  <a:fillRect r="-582"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685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AC1DA190-ECDA-EE3C-0827-C191AF485075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87FCF-656D-3D15-F7FC-E9691F851134}"/>
              </a:ext>
            </a:extLst>
          </p:cNvPr>
          <p:cNvSpPr txBox="1"/>
          <p:nvPr/>
        </p:nvSpPr>
        <p:spPr>
          <a:xfrm>
            <a:off x="2151928" y="5031426"/>
            <a:ext cx="7888144" cy="114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대회 기간 동안의 총 예측 인센티브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정산금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합이 높을 수록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우수한 것으로 평가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인센티브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정산금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산정</a:t>
            </a:r>
          </a:p>
        </p:txBody>
      </p:sp>
      <p:pic>
        <p:nvPicPr>
          <p:cNvPr id="8194" name="Picture 2" descr="만족스러운 인센티브가 존재할까?">
            <a:extLst>
              <a:ext uri="{FF2B5EF4-FFF2-40B4-BE49-F238E27FC236}">
                <a16:creationId xmlns:a16="http://schemas.microsoft.com/office/drawing/2014/main" id="{954BF110-20FA-098C-D3C9-BC09C48D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306" y="1635755"/>
            <a:ext cx="4823388" cy="321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16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8878B8-81CA-0BF3-03BE-EBF017EEB7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74" y="2855278"/>
            <a:ext cx="1147443" cy="114744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FF91870-2642-13B5-3E11-1FE95CE6A2AA}"/>
              </a:ext>
            </a:extLst>
          </p:cNvPr>
          <p:cNvSpPr txBox="1">
            <a:spLocks/>
          </p:cNvSpPr>
          <p:nvPr/>
        </p:nvSpPr>
        <p:spPr>
          <a:xfrm>
            <a:off x="4666107" y="2976786"/>
            <a:ext cx="285978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ea typeface="Maplestory OTF Light" panose="02000300000000000000" pitchFamily="2" charset="-128"/>
              </a:rPr>
              <a:t>공모전 설명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529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5D7D30DD-9D02-4705-3FB5-9AFE9DEC7757}"/>
              </a:ext>
            </a:extLst>
          </p:cNvPr>
          <p:cNvSpPr/>
          <p:nvPr/>
        </p:nvSpPr>
        <p:spPr>
          <a:xfrm>
            <a:off x="1717718" y="4863188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87FCF-656D-3D15-F7FC-E9691F851134}"/>
              </a:ext>
            </a:extLst>
          </p:cNvPr>
          <p:cNvSpPr txBox="1"/>
          <p:nvPr/>
        </p:nvSpPr>
        <p:spPr>
          <a:xfrm>
            <a:off x="2151928" y="5031426"/>
            <a:ext cx="7888144" cy="1149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발전량이 많은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정오시간대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오차율을 낮추는 것이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중요하다는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결론에 도달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규칙 설명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인센티브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정산금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산정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C75B95-577E-E976-492B-50C9CF6E3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40"/>
          <a:stretch/>
        </p:blipFill>
        <p:spPr>
          <a:xfrm>
            <a:off x="6204029" y="1602633"/>
            <a:ext cx="5059847" cy="323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56A4F-B746-F144-D157-A9DBF3091FBC}"/>
                  </a:ext>
                </a:extLst>
              </p:cNvPr>
              <p:cNvSpPr txBox="1"/>
              <p:nvPr/>
            </p:nvSpPr>
            <p:spPr>
              <a:xfrm>
                <a:off x="1787611" y="2190020"/>
                <a:ext cx="3632695" cy="1649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en-US" altLang="ko-KR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ko-KR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h</m:t>
                          </m:r>
                          <m:r>
                            <a:rPr kumimoji="0" lang="en-US" altLang="ko-KR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ko-KR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24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ko-KR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aplestory OTF Light" panose="02000300000000000000" pitchFamily="2" charset="-128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aplestory OTF Light" panose="02000300000000000000" pitchFamily="2" charset="-128"/>
                                  <a:cs typeface="+mn-cs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0" lang="en-US" altLang="ko-KR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Maplestory OTF Light" panose="02000300000000000000" pitchFamily="2" charset="-128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  <m:r>
                            <a:rPr kumimoji="0" lang="en-US" altLang="ko-KR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Maplestory OTF Light" panose="02000300000000000000" pitchFamily="2" charset="-128"/>
                              <a:cs typeface="+mn-cs"/>
                            </a:rPr>
                            <m:t> </m:t>
                          </m:r>
                          <m:r>
                            <a:rPr kumimoji="0" lang="en-US" altLang="ko-KR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 </m:t>
                          </m:r>
                          <m:sSub>
                            <m:sSubPr>
                              <m:ctrlPr>
                                <a:rPr kumimoji="0" lang="en-US" altLang="ko-KR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US" altLang="ko-KR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456A4F-B746-F144-D157-A9DBF3091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11" y="2190020"/>
                <a:ext cx="3632695" cy="16496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02E342C-E893-D5F6-C178-C8AD3AA6FF25}"/>
              </a:ext>
            </a:extLst>
          </p:cNvPr>
          <p:cNvCxnSpPr>
            <a:cxnSpLocks/>
          </p:cNvCxnSpPr>
          <p:nvPr/>
        </p:nvCxnSpPr>
        <p:spPr>
          <a:xfrm>
            <a:off x="7407797" y="1944547"/>
            <a:ext cx="0" cy="2592729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5542428-6475-8BCF-7683-E38E6929C87E}"/>
              </a:ext>
            </a:extLst>
          </p:cNvPr>
          <p:cNvCxnSpPr>
            <a:cxnSpLocks/>
          </p:cNvCxnSpPr>
          <p:nvPr/>
        </p:nvCxnSpPr>
        <p:spPr>
          <a:xfrm>
            <a:off x="10118202" y="2190020"/>
            <a:ext cx="0" cy="2347256"/>
          </a:xfrm>
          <a:prstGeom prst="line">
            <a:avLst/>
          </a:prstGeom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202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F91870-2642-13B5-3E11-1FE95CE6A2AA}"/>
              </a:ext>
            </a:extLst>
          </p:cNvPr>
          <p:cNvSpPr txBox="1">
            <a:spLocks/>
          </p:cNvSpPr>
          <p:nvPr/>
        </p:nvSpPr>
        <p:spPr>
          <a:xfrm>
            <a:off x="5464302" y="2990850"/>
            <a:ext cx="126339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EDA</a:t>
            </a:r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CF1232-31B2-42D7-3FDE-04EC0E1D72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30" y="2794992"/>
            <a:ext cx="1268016" cy="126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0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ECDE620-228C-24A6-407F-59712A0FFBAB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7C191DB-C6C0-12E9-523F-8A77BE0B9386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AA2248-2ACA-1877-034E-7C315DD89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13985F1E-91F4-8791-BBCD-18ABCF034E11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4410D-AF49-6FF5-A913-3FB9387E5B19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태양광 발전의 원리</a:t>
            </a: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39599E73-A917-E64C-06AB-85C14EF4F621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8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90055-34BF-0039-8E9D-201FC3B023E7}"/>
              </a:ext>
            </a:extLst>
          </p:cNvPr>
          <p:cNvSpPr txBox="1"/>
          <p:nvPr/>
        </p:nvSpPr>
        <p:spPr>
          <a:xfrm>
            <a:off x="1647825" y="1550259"/>
            <a:ext cx="179837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광전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효과</a:t>
            </a:r>
            <a:endParaRPr lang="ko-KR" altLang="en-US" sz="2200" dirty="0">
              <a:solidFill>
                <a:schemeClr val="tx1">
                  <a:lumMod val="50000"/>
                  <a:lumOff val="50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81746-3E04-5581-A220-30F9915CDBDE}"/>
              </a:ext>
            </a:extLst>
          </p:cNvPr>
          <p:cNvSpPr txBox="1"/>
          <p:nvPr/>
        </p:nvSpPr>
        <p:spPr>
          <a:xfrm>
            <a:off x="2297578" y="206185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특정 금속에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빛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을 가했을 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금속으로부터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전자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가 방출되는 현상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5" name="그림 14" descr="그래픽, 폰트, 친필, 그래픽 디자인이(가) 표시된 사진&#10;&#10;자동 생성된 설명">
            <a:extLst>
              <a:ext uri="{FF2B5EF4-FFF2-40B4-BE49-F238E27FC236}">
                <a16:creationId xmlns:a16="http://schemas.microsoft.com/office/drawing/2014/main" id="{A77413F3-CFF3-F102-40C5-54E638155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61" y="3891117"/>
            <a:ext cx="9083127" cy="2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85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ECDE620-228C-24A6-407F-59712A0FFBAB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7C191DB-C6C0-12E9-523F-8A77BE0B9386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AA2248-2ACA-1877-034E-7C315DD89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13985F1E-91F4-8791-BBCD-18ABCF034E11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4410D-AF49-6FF5-A913-3FB9387E5B19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태양광 발전의 원리</a:t>
            </a:r>
          </a:p>
        </p:txBody>
      </p:sp>
      <p:sp>
        <p:nvSpPr>
          <p:cNvPr id="41" name="사각형: 둥근 모서리 12">
            <a:extLst>
              <a:ext uri="{FF2B5EF4-FFF2-40B4-BE49-F238E27FC236}">
                <a16:creationId xmlns:a16="http://schemas.microsoft.com/office/drawing/2014/main" id="{72D9FA6C-1506-44E6-FA8E-61B64AA7811F}"/>
              </a:ext>
            </a:extLst>
          </p:cNvPr>
          <p:cNvSpPr/>
          <p:nvPr/>
        </p:nvSpPr>
        <p:spPr>
          <a:xfrm>
            <a:off x="1906365" y="4265117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2A0E03B-08F3-2D7E-83AF-1DC16292A857}"/>
              </a:ext>
            </a:extLst>
          </p:cNvPr>
          <p:cNvGrpSpPr/>
          <p:nvPr/>
        </p:nvGrpSpPr>
        <p:grpSpPr>
          <a:xfrm>
            <a:off x="4817980" y="2554352"/>
            <a:ext cx="2520000" cy="1080000"/>
            <a:chOff x="2261996" y="2720305"/>
            <a:chExt cx="2520000" cy="1080000"/>
          </a:xfrm>
        </p:grpSpPr>
        <p:sp>
          <p:nvSpPr>
            <p:cNvPr id="43" name="사각형: 둥근 위쪽 모서리 42">
              <a:extLst>
                <a:ext uri="{FF2B5EF4-FFF2-40B4-BE49-F238E27FC236}">
                  <a16:creationId xmlns:a16="http://schemas.microsoft.com/office/drawing/2014/main" id="{E1D64866-A1BD-75AB-BF36-2F9A58D74E5B}"/>
                </a:ext>
              </a:extLst>
            </p:cNvPr>
            <p:cNvSpPr/>
            <p:nvPr/>
          </p:nvSpPr>
          <p:spPr>
            <a:xfrm>
              <a:off x="2261996" y="2720305"/>
              <a:ext cx="2520000" cy="540000"/>
            </a:xfrm>
            <a:prstGeom prst="round2SameRect">
              <a:avLst/>
            </a:prstGeom>
            <a:solidFill>
              <a:srgbClr val="D5EF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위쪽 모서리 43">
              <a:extLst>
                <a:ext uri="{FF2B5EF4-FFF2-40B4-BE49-F238E27FC236}">
                  <a16:creationId xmlns:a16="http://schemas.microsoft.com/office/drawing/2014/main" id="{40043D9D-CE61-6945-C379-9D1D992F916E}"/>
                </a:ext>
              </a:extLst>
            </p:cNvPr>
            <p:cNvSpPr/>
            <p:nvPr/>
          </p:nvSpPr>
          <p:spPr>
            <a:xfrm rot="10800000">
              <a:off x="2261996" y="3260305"/>
              <a:ext cx="2520000" cy="540000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6939B-8ACB-B39D-2D67-E794422E7D5B}"/>
                </a:ext>
              </a:extLst>
            </p:cNvPr>
            <p:cNvSpPr txBox="1"/>
            <p:nvPr/>
          </p:nvSpPr>
          <p:spPr>
            <a:xfrm>
              <a:off x="2405485" y="2774862"/>
              <a:ext cx="22330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N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형 반도체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E6D083-7C9C-3538-5E86-E3A0EA799B72}"/>
                </a:ext>
              </a:extLst>
            </p:cNvPr>
            <p:cNvSpPr txBox="1"/>
            <p:nvPr/>
          </p:nvSpPr>
          <p:spPr>
            <a:xfrm>
              <a:off x="2599371" y="3311046"/>
              <a:ext cx="18452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P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형 반도체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</p:grpSp>
      <p:pic>
        <p:nvPicPr>
          <p:cNvPr id="47" name="그림 46" descr="클립아트, 창의성, 만화 영화이(가) 표시된 사진&#10;&#10;자동 생성된 설명">
            <a:extLst>
              <a:ext uri="{FF2B5EF4-FFF2-40B4-BE49-F238E27FC236}">
                <a16:creationId xmlns:a16="http://schemas.microsoft.com/office/drawing/2014/main" id="{EF8B1850-97E9-D581-6C5A-1DC577AE7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65" y="2001407"/>
            <a:ext cx="1645889" cy="164588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9A31270-35F8-BF57-A757-0DF29E6FD80D}"/>
              </a:ext>
            </a:extLst>
          </p:cNvPr>
          <p:cNvSpPr txBox="1"/>
          <p:nvPr/>
        </p:nvSpPr>
        <p:spPr>
          <a:xfrm>
            <a:off x="5263599" y="2174604"/>
            <a:ext cx="162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태양광 패널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14B0BE65-64C5-093C-64C6-01B6FD0FB348}"/>
              </a:ext>
            </a:extLst>
          </p:cNvPr>
          <p:cNvSpPr/>
          <p:nvPr/>
        </p:nvSpPr>
        <p:spPr>
          <a:xfrm>
            <a:off x="3748115" y="2628713"/>
            <a:ext cx="926376" cy="391026"/>
          </a:xfrm>
          <a:prstGeom prst="rightArrow">
            <a:avLst/>
          </a:prstGeom>
          <a:gradFill>
            <a:gsLst>
              <a:gs pos="0">
                <a:srgbClr val="FFFF00"/>
              </a:gs>
              <a:gs pos="40000">
                <a:srgbClr val="FFC000"/>
              </a:gs>
              <a:gs pos="75000">
                <a:srgbClr val="FF0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AE54D83-45E8-A343-040F-AFF39D96B389}"/>
              </a:ext>
            </a:extLst>
          </p:cNvPr>
          <p:cNvCxnSpPr>
            <a:cxnSpLocks/>
          </p:cNvCxnSpPr>
          <p:nvPr/>
        </p:nvCxnSpPr>
        <p:spPr>
          <a:xfrm flipV="1">
            <a:off x="6763780" y="2107395"/>
            <a:ext cx="0" cy="44695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25971C7-6C9B-F130-83EE-8FC9C7488DBB}"/>
              </a:ext>
            </a:extLst>
          </p:cNvPr>
          <p:cNvCxnSpPr>
            <a:cxnSpLocks/>
          </p:cNvCxnSpPr>
          <p:nvPr/>
        </p:nvCxnSpPr>
        <p:spPr>
          <a:xfrm flipV="1">
            <a:off x="6077980" y="3634353"/>
            <a:ext cx="0" cy="31494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997BA79-8308-2987-8B97-959B57DD0616}"/>
              </a:ext>
            </a:extLst>
          </p:cNvPr>
          <p:cNvCxnSpPr>
            <a:cxnSpLocks/>
          </p:cNvCxnSpPr>
          <p:nvPr/>
        </p:nvCxnSpPr>
        <p:spPr>
          <a:xfrm>
            <a:off x="6763780" y="2107395"/>
            <a:ext cx="286471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3897314-B5BA-27A7-D204-09CE5BBA6B76}"/>
              </a:ext>
            </a:extLst>
          </p:cNvPr>
          <p:cNvCxnSpPr>
            <a:cxnSpLocks/>
          </p:cNvCxnSpPr>
          <p:nvPr/>
        </p:nvCxnSpPr>
        <p:spPr>
          <a:xfrm>
            <a:off x="6077980" y="3949298"/>
            <a:ext cx="3559169" cy="12943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41A2C04-E38E-BFD2-5C0A-621ADDB0A9E5}"/>
              </a:ext>
            </a:extLst>
          </p:cNvPr>
          <p:cNvCxnSpPr>
            <a:cxnSpLocks/>
          </p:cNvCxnSpPr>
          <p:nvPr/>
        </p:nvCxnSpPr>
        <p:spPr>
          <a:xfrm flipH="1" flipV="1">
            <a:off x="9627259" y="2107395"/>
            <a:ext cx="9890" cy="1854846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 descr="상징, 그래픽, 실루엣, 창의성이(가) 표시된 사진&#10;&#10;자동 생성된 설명">
            <a:extLst>
              <a:ext uri="{FF2B5EF4-FFF2-40B4-BE49-F238E27FC236}">
                <a16:creationId xmlns:a16="http://schemas.microsoft.com/office/drawing/2014/main" id="{3F31D0AE-62FC-F96D-56CE-080A08DAA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85147" y="2628869"/>
            <a:ext cx="876359" cy="8763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E5ACF6B-8E2B-1BC6-7447-205420A72547}"/>
              </a:ext>
            </a:extLst>
          </p:cNvPr>
          <p:cNvSpPr txBox="1"/>
          <p:nvPr/>
        </p:nvSpPr>
        <p:spPr>
          <a:xfrm>
            <a:off x="9370585" y="2312175"/>
            <a:ext cx="162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전기 기구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F3CD479-E8DB-1A29-E006-940D9F475254}"/>
              </a:ext>
            </a:extLst>
          </p:cNvPr>
          <p:cNvGrpSpPr/>
          <p:nvPr/>
        </p:nvGrpSpPr>
        <p:grpSpPr>
          <a:xfrm>
            <a:off x="7165816" y="1745491"/>
            <a:ext cx="1879434" cy="290542"/>
            <a:chOff x="7165816" y="1745491"/>
            <a:chExt cx="1879434" cy="290542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4679E0D-0504-3ED2-D7E6-71D3D055E22A}"/>
                </a:ext>
              </a:extLst>
            </p:cNvPr>
            <p:cNvGrpSpPr/>
            <p:nvPr/>
          </p:nvGrpSpPr>
          <p:grpSpPr>
            <a:xfrm>
              <a:off x="7165816" y="1745491"/>
              <a:ext cx="288000" cy="288000"/>
              <a:chOff x="693156" y="5403098"/>
              <a:chExt cx="1440000" cy="1440000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D975CA4-7C3B-8CC2-54DD-ED83EF14A0EA}"/>
                  </a:ext>
                </a:extLst>
              </p:cNvPr>
              <p:cNvSpPr/>
              <p:nvPr/>
            </p:nvSpPr>
            <p:spPr>
              <a:xfrm>
                <a:off x="693156" y="5403098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순서도: 수행의 시작/종료 62">
                <a:extLst>
                  <a:ext uri="{FF2B5EF4-FFF2-40B4-BE49-F238E27FC236}">
                    <a16:creationId xmlns:a16="http://schemas.microsoft.com/office/drawing/2014/main" id="{1D0DF929-C2E2-DA6E-DF0C-08B0A09C5691}"/>
                  </a:ext>
                </a:extLst>
              </p:cNvPr>
              <p:cNvSpPr/>
              <p:nvPr/>
            </p:nvSpPr>
            <p:spPr>
              <a:xfrm>
                <a:off x="873156" y="5943098"/>
                <a:ext cx="1080000" cy="360000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1EB781E-6EA7-C821-F6C1-23F46D141D12}"/>
                </a:ext>
              </a:extLst>
            </p:cNvPr>
            <p:cNvGrpSpPr/>
            <p:nvPr/>
          </p:nvGrpSpPr>
          <p:grpSpPr>
            <a:xfrm>
              <a:off x="8757250" y="1748033"/>
              <a:ext cx="288000" cy="288000"/>
              <a:chOff x="693156" y="5403098"/>
              <a:chExt cx="1440000" cy="1440000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8E9D4CD8-57A8-5569-AEA2-2C06A5B61AFD}"/>
                  </a:ext>
                </a:extLst>
              </p:cNvPr>
              <p:cNvSpPr/>
              <p:nvPr/>
            </p:nvSpPr>
            <p:spPr>
              <a:xfrm>
                <a:off x="693156" y="5403098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순서도: 수행의 시작/종료 60">
                <a:extLst>
                  <a:ext uri="{FF2B5EF4-FFF2-40B4-BE49-F238E27FC236}">
                    <a16:creationId xmlns:a16="http://schemas.microsoft.com/office/drawing/2014/main" id="{EA9A3519-124B-EB34-BD0F-3C9A92833F4B}"/>
                  </a:ext>
                </a:extLst>
              </p:cNvPr>
              <p:cNvSpPr/>
              <p:nvPr/>
            </p:nvSpPr>
            <p:spPr>
              <a:xfrm>
                <a:off x="873156" y="5943098"/>
                <a:ext cx="1080000" cy="360000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AC27399-ECDF-4A16-C05D-78456C76FD2E}"/>
              </a:ext>
            </a:extLst>
          </p:cNvPr>
          <p:cNvGrpSpPr/>
          <p:nvPr/>
        </p:nvGrpSpPr>
        <p:grpSpPr>
          <a:xfrm>
            <a:off x="7491151" y="3634352"/>
            <a:ext cx="1879434" cy="290542"/>
            <a:chOff x="7165816" y="1745491"/>
            <a:chExt cx="1879434" cy="290542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2A25CCE-B8F4-6B1B-9876-6DAF7BECAAE5}"/>
                </a:ext>
              </a:extLst>
            </p:cNvPr>
            <p:cNvGrpSpPr/>
            <p:nvPr/>
          </p:nvGrpSpPr>
          <p:grpSpPr>
            <a:xfrm>
              <a:off x="7165816" y="1745491"/>
              <a:ext cx="288000" cy="288000"/>
              <a:chOff x="693156" y="5403098"/>
              <a:chExt cx="1440000" cy="14400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25B3AC80-816F-E65C-EF2F-3FF1278284E5}"/>
                  </a:ext>
                </a:extLst>
              </p:cNvPr>
              <p:cNvSpPr/>
              <p:nvPr/>
            </p:nvSpPr>
            <p:spPr>
              <a:xfrm>
                <a:off x="693156" y="5403098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순서도: 수행의 시작/종료 69">
                <a:extLst>
                  <a:ext uri="{FF2B5EF4-FFF2-40B4-BE49-F238E27FC236}">
                    <a16:creationId xmlns:a16="http://schemas.microsoft.com/office/drawing/2014/main" id="{DFB7A928-A6D1-CD2E-145F-9F256B7CB0C7}"/>
                  </a:ext>
                </a:extLst>
              </p:cNvPr>
              <p:cNvSpPr/>
              <p:nvPr/>
            </p:nvSpPr>
            <p:spPr>
              <a:xfrm>
                <a:off x="873156" y="5943098"/>
                <a:ext cx="1080000" cy="360000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C725E56-776B-495F-35EB-42AA68A46CB0}"/>
                </a:ext>
              </a:extLst>
            </p:cNvPr>
            <p:cNvGrpSpPr/>
            <p:nvPr/>
          </p:nvGrpSpPr>
          <p:grpSpPr>
            <a:xfrm>
              <a:off x="8757250" y="1748033"/>
              <a:ext cx="288000" cy="288000"/>
              <a:chOff x="693156" y="5403098"/>
              <a:chExt cx="1440000" cy="1440000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8189C995-A2CD-10BA-349C-66D307E54757}"/>
                  </a:ext>
                </a:extLst>
              </p:cNvPr>
              <p:cNvSpPr/>
              <p:nvPr/>
            </p:nvSpPr>
            <p:spPr>
              <a:xfrm>
                <a:off x="693156" y="5403098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순서도: 수행의 시작/종료 67">
                <a:extLst>
                  <a:ext uri="{FF2B5EF4-FFF2-40B4-BE49-F238E27FC236}">
                    <a16:creationId xmlns:a16="http://schemas.microsoft.com/office/drawing/2014/main" id="{F7FCB2D5-5612-572C-D03B-36A240938C84}"/>
                  </a:ext>
                </a:extLst>
              </p:cNvPr>
              <p:cNvSpPr/>
              <p:nvPr/>
            </p:nvSpPr>
            <p:spPr>
              <a:xfrm>
                <a:off x="873156" y="5943098"/>
                <a:ext cx="1080000" cy="360000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E4781F90-6459-0C1F-80E2-0D88DF4DB1CC}"/>
              </a:ext>
            </a:extLst>
          </p:cNvPr>
          <p:cNvSpPr/>
          <p:nvPr/>
        </p:nvSpPr>
        <p:spPr>
          <a:xfrm>
            <a:off x="7828333" y="1754491"/>
            <a:ext cx="554400" cy="27000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29C7254B-C3B1-1A97-5D22-14118D035BEC}"/>
              </a:ext>
            </a:extLst>
          </p:cNvPr>
          <p:cNvSpPr/>
          <p:nvPr/>
        </p:nvSpPr>
        <p:spPr>
          <a:xfrm rot="10800000">
            <a:off x="8149365" y="3656389"/>
            <a:ext cx="554400" cy="270000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21BC1E5-B241-C73C-3C00-BD55596781D1}"/>
              </a:ext>
            </a:extLst>
          </p:cNvPr>
          <p:cNvGrpSpPr/>
          <p:nvPr/>
        </p:nvGrpSpPr>
        <p:grpSpPr>
          <a:xfrm>
            <a:off x="7000605" y="3219238"/>
            <a:ext cx="288000" cy="288000"/>
            <a:chOff x="2750043" y="5458652"/>
            <a:chExt cx="1440000" cy="144000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8BD3972-6E6D-543F-C990-B0BE84149445}"/>
                </a:ext>
              </a:extLst>
            </p:cNvPr>
            <p:cNvSpPr/>
            <p:nvPr/>
          </p:nvSpPr>
          <p:spPr>
            <a:xfrm>
              <a:off x="2750043" y="5458652"/>
              <a:ext cx="1440000" cy="144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7479E27-12A4-1B71-AA4C-CF173077FB6C}"/>
                </a:ext>
              </a:extLst>
            </p:cNvPr>
            <p:cNvGrpSpPr/>
            <p:nvPr/>
          </p:nvGrpSpPr>
          <p:grpSpPr>
            <a:xfrm>
              <a:off x="2930043" y="5638652"/>
              <a:ext cx="1080000" cy="1080000"/>
              <a:chOff x="2931224" y="5590678"/>
              <a:chExt cx="1080000" cy="1080000"/>
            </a:xfrm>
          </p:grpSpPr>
          <p:sp>
            <p:nvSpPr>
              <p:cNvPr id="76" name="순서도: 수행의 시작/종료 75">
                <a:extLst>
                  <a:ext uri="{FF2B5EF4-FFF2-40B4-BE49-F238E27FC236}">
                    <a16:creationId xmlns:a16="http://schemas.microsoft.com/office/drawing/2014/main" id="{CA16F6BD-B897-B11B-2286-42004E2B8213}"/>
                  </a:ext>
                </a:extLst>
              </p:cNvPr>
              <p:cNvSpPr/>
              <p:nvPr/>
            </p:nvSpPr>
            <p:spPr>
              <a:xfrm>
                <a:off x="2931224" y="5947524"/>
                <a:ext cx="1080000" cy="360000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순서도: 수행의 시작/종료 76">
                <a:extLst>
                  <a:ext uri="{FF2B5EF4-FFF2-40B4-BE49-F238E27FC236}">
                    <a16:creationId xmlns:a16="http://schemas.microsoft.com/office/drawing/2014/main" id="{1CCF2414-7B1A-9ABE-035F-774F4EB1109B}"/>
                  </a:ext>
                </a:extLst>
              </p:cNvPr>
              <p:cNvSpPr/>
              <p:nvPr/>
            </p:nvSpPr>
            <p:spPr>
              <a:xfrm rot="5400000">
                <a:off x="2931224" y="5950678"/>
                <a:ext cx="1080000" cy="360000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618B39A-366A-6EAE-AC26-6B5179DE38B1}"/>
              </a:ext>
            </a:extLst>
          </p:cNvPr>
          <p:cNvGrpSpPr/>
          <p:nvPr/>
        </p:nvGrpSpPr>
        <p:grpSpPr>
          <a:xfrm>
            <a:off x="6993441" y="2687723"/>
            <a:ext cx="288000" cy="288000"/>
            <a:chOff x="693156" y="5403098"/>
            <a:chExt cx="1440000" cy="1440000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0B51A9E0-E863-B9D1-EF52-0AAEEA9CB059}"/>
                </a:ext>
              </a:extLst>
            </p:cNvPr>
            <p:cNvSpPr/>
            <p:nvPr/>
          </p:nvSpPr>
          <p:spPr>
            <a:xfrm>
              <a:off x="693156" y="5403098"/>
              <a:ext cx="1440000" cy="1440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순서도: 수행의 시작/종료 79">
              <a:extLst>
                <a:ext uri="{FF2B5EF4-FFF2-40B4-BE49-F238E27FC236}">
                  <a16:creationId xmlns:a16="http://schemas.microsoft.com/office/drawing/2014/main" id="{35DCAD80-FDC1-6A16-1AAC-5DAA522CD49A}"/>
                </a:ext>
              </a:extLst>
            </p:cNvPr>
            <p:cNvSpPr/>
            <p:nvPr/>
          </p:nvSpPr>
          <p:spPr>
            <a:xfrm>
              <a:off x="873156" y="5943098"/>
              <a:ext cx="1080000" cy="360000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화살표: 원형 80">
            <a:extLst>
              <a:ext uri="{FF2B5EF4-FFF2-40B4-BE49-F238E27FC236}">
                <a16:creationId xmlns:a16="http://schemas.microsoft.com/office/drawing/2014/main" id="{D6B663F4-AAD6-7628-7CE6-11823C69F899}"/>
              </a:ext>
            </a:extLst>
          </p:cNvPr>
          <p:cNvSpPr/>
          <p:nvPr/>
        </p:nvSpPr>
        <p:spPr>
          <a:xfrm rot="16200000" flipV="1">
            <a:off x="6977980" y="2553796"/>
            <a:ext cx="720000" cy="1080000"/>
          </a:xfrm>
          <a:prstGeom prst="circularArrow">
            <a:avLst>
              <a:gd name="adj1" fmla="val 16823"/>
              <a:gd name="adj2" fmla="val 985944"/>
              <a:gd name="adj3" fmla="val 20574387"/>
              <a:gd name="adj4" fmla="val 10857141"/>
              <a:gd name="adj5" fmla="val 13614"/>
            </a:avLst>
          </a:prstGeom>
          <a:gradFill>
            <a:gsLst>
              <a:gs pos="0">
                <a:srgbClr val="F8CBAD"/>
              </a:gs>
              <a:gs pos="100000">
                <a:srgbClr val="D5EFFB"/>
              </a:gs>
            </a:gsLst>
            <a:lin ang="0" scaled="0"/>
          </a:gra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8CBAD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E4FBE9-D17F-A170-5404-8835A1A35FB9}"/>
              </a:ext>
            </a:extLst>
          </p:cNvPr>
          <p:cNvSpPr txBox="1"/>
          <p:nvPr/>
        </p:nvSpPr>
        <p:spPr>
          <a:xfrm>
            <a:off x="2297578" y="4397143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다른 종류의 반도체에서 전자가 방출이 되면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0000C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전자</a:t>
            </a:r>
            <a:r>
              <a:rPr lang="en-US" altLang="ko-KR" sz="2200" dirty="0"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-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양공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쌍이 발생하여 전기가 흐르게 됨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83" name="Object 38">
            <a:extLst>
              <a:ext uri="{FF2B5EF4-FFF2-40B4-BE49-F238E27FC236}">
                <a16:creationId xmlns:a16="http://schemas.microsoft.com/office/drawing/2014/main" id="{4B45C8F2-5DC2-0F4B-38E4-E9D10527B8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43775">
            <a:off x="4643085" y="5410371"/>
            <a:ext cx="749148" cy="40796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CF828F7F-A760-F2FA-B2D7-383FF3E3891A}"/>
              </a:ext>
            </a:extLst>
          </p:cNvPr>
          <p:cNvSpPr txBox="1"/>
          <p:nvPr/>
        </p:nvSpPr>
        <p:spPr>
          <a:xfrm>
            <a:off x="5263599" y="5656254"/>
            <a:ext cx="267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전자가 이동한 후의 빈 공간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2A46AC8-2731-3750-BFAC-CA70BB8E067B}"/>
              </a:ext>
            </a:extLst>
          </p:cNvPr>
          <p:cNvGrpSpPr/>
          <p:nvPr/>
        </p:nvGrpSpPr>
        <p:grpSpPr>
          <a:xfrm>
            <a:off x="4816194" y="2583359"/>
            <a:ext cx="2520000" cy="1080000"/>
            <a:chOff x="2261996" y="2720305"/>
            <a:chExt cx="2520000" cy="1080000"/>
          </a:xfrm>
        </p:grpSpPr>
        <p:sp>
          <p:nvSpPr>
            <p:cNvPr id="86" name="사각형: 둥근 위쪽 모서리 85">
              <a:extLst>
                <a:ext uri="{FF2B5EF4-FFF2-40B4-BE49-F238E27FC236}">
                  <a16:creationId xmlns:a16="http://schemas.microsoft.com/office/drawing/2014/main" id="{5E33FC49-C9F0-43AC-D690-26BBB72F9F11}"/>
                </a:ext>
              </a:extLst>
            </p:cNvPr>
            <p:cNvSpPr/>
            <p:nvPr/>
          </p:nvSpPr>
          <p:spPr>
            <a:xfrm>
              <a:off x="2261996" y="2720305"/>
              <a:ext cx="2520000" cy="540000"/>
            </a:xfrm>
            <a:prstGeom prst="round2SameRect">
              <a:avLst/>
            </a:prstGeom>
            <a:solidFill>
              <a:srgbClr val="D5EF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각형: 둥근 위쪽 모서리 86">
              <a:extLst>
                <a:ext uri="{FF2B5EF4-FFF2-40B4-BE49-F238E27FC236}">
                  <a16:creationId xmlns:a16="http://schemas.microsoft.com/office/drawing/2014/main" id="{8CA618A2-50AE-6953-8228-F2F42CF8B0AE}"/>
                </a:ext>
              </a:extLst>
            </p:cNvPr>
            <p:cNvSpPr/>
            <p:nvPr/>
          </p:nvSpPr>
          <p:spPr>
            <a:xfrm rot="10800000">
              <a:off x="2261996" y="3260305"/>
              <a:ext cx="2520000" cy="540000"/>
            </a:xfrm>
            <a:prstGeom prst="round2Same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029D74-CC3C-06E5-F5EA-D2FE1EB22E26}"/>
                </a:ext>
              </a:extLst>
            </p:cNvPr>
            <p:cNvSpPr txBox="1"/>
            <p:nvPr/>
          </p:nvSpPr>
          <p:spPr>
            <a:xfrm>
              <a:off x="2405485" y="2774862"/>
              <a:ext cx="22330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N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형 반도체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79FF48D-737B-963B-4BB6-E5309FCF3ED4}"/>
                </a:ext>
              </a:extLst>
            </p:cNvPr>
            <p:cNvSpPr txBox="1"/>
            <p:nvPr/>
          </p:nvSpPr>
          <p:spPr>
            <a:xfrm>
              <a:off x="2599371" y="3311046"/>
              <a:ext cx="18452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P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plestory OTF Light" panose="02000300000000000000" pitchFamily="2" charset="-128"/>
                  <a:ea typeface="Maplestory OTF Light" panose="02000300000000000000" pitchFamily="2" charset="-128"/>
                </a:rPr>
                <a:t>형 반도체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endParaRPr>
            </a:p>
          </p:txBody>
        </p:sp>
      </p:grpSp>
      <p:pic>
        <p:nvPicPr>
          <p:cNvPr id="90" name="그림 89" descr="클립아트, 창의성, 만화 영화이(가) 표시된 사진&#10;&#10;자동 생성된 설명">
            <a:extLst>
              <a:ext uri="{FF2B5EF4-FFF2-40B4-BE49-F238E27FC236}">
                <a16:creationId xmlns:a16="http://schemas.microsoft.com/office/drawing/2014/main" id="{BA7B8F49-72F0-10AF-7454-DCFD14456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79" y="2030414"/>
            <a:ext cx="1645889" cy="1645889"/>
          </a:xfrm>
          <a:prstGeom prst="rect">
            <a:avLst/>
          </a:prstGeom>
        </p:spPr>
      </p:pic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CFEEAF96-F26B-33F5-AA54-F71641D956A7}"/>
              </a:ext>
            </a:extLst>
          </p:cNvPr>
          <p:cNvSpPr/>
          <p:nvPr/>
        </p:nvSpPr>
        <p:spPr>
          <a:xfrm>
            <a:off x="3746329" y="2657720"/>
            <a:ext cx="926376" cy="391026"/>
          </a:xfrm>
          <a:prstGeom prst="rightArrow">
            <a:avLst/>
          </a:prstGeom>
          <a:gradFill>
            <a:gsLst>
              <a:gs pos="0">
                <a:srgbClr val="FFFF00"/>
              </a:gs>
              <a:gs pos="40000">
                <a:srgbClr val="FFC000"/>
              </a:gs>
              <a:gs pos="75000">
                <a:srgbClr val="FF0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3C7DFFD-EE11-F1B9-B81F-55C878D32212}"/>
              </a:ext>
            </a:extLst>
          </p:cNvPr>
          <p:cNvGrpSpPr/>
          <p:nvPr/>
        </p:nvGrpSpPr>
        <p:grpSpPr>
          <a:xfrm>
            <a:off x="7164030" y="1774498"/>
            <a:ext cx="1879434" cy="290542"/>
            <a:chOff x="7165816" y="1745491"/>
            <a:chExt cx="1879434" cy="290542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890FA1D9-DB8B-C68E-B2D8-C71486B8FA76}"/>
                </a:ext>
              </a:extLst>
            </p:cNvPr>
            <p:cNvGrpSpPr/>
            <p:nvPr/>
          </p:nvGrpSpPr>
          <p:grpSpPr>
            <a:xfrm>
              <a:off x="7165816" y="1745491"/>
              <a:ext cx="288000" cy="288000"/>
              <a:chOff x="693156" y="5403098"/>
              <a:chExt cx="1440000" cy="1440000"/>
            </a:xfrm>
          </p:grpSpPr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D7AD90D4-80D9-E91B-7B51-00538B6A5203}"/>
                  </a:ext>
                </a:extLst>
              </p:cNvPr>
              <p:cNvSpPr/>
              <p:nvPr/>
            </p:nvSpPr>
            <p:spPr>
              <a:xfrm>
                <a:off x="693156" y="5403098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9" name="순서도: 수행의 시작/종료 98">
                <a:extLst>
                  <a:ext uri="{FF2B5EF4-FFF2-40B4-BE49-F238E27FC236}">
                    <a16:creationId xmlns:a16="http://schemas.microsoft.com/office/drawing/2014/main" id="{E543989C-8B27-633F-5A6E-9C0F06826DD7}"/>
                  </a:ext>
                </a:extLst>
              </p:cNvPr>
              <p:cNvSpPr/>
              <p:nvPr/>
            </p:nvSpPr>
            <p:spPr>
              <a:xfrm>
                <a:off x="873156" y="5943098"/>
                <a:ext cx="1080000" cy="360000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B9DB3B3-D81B-560D-6DC8-0CCFAEE8AF11}"/>
                </a:ext>
              </a:extLst>
            </p:cNvPr>
            <p:cNvGrpSpPr/>
            <p:nvPr/>
          </p:nvGrpSpPr>
          <p:grpSpPr>
            <a:xfrm>
              <a:off x="8757250" y="1748033"/>
              <a:ext cx="288000" cy="288000"/>
              <a:chOff x="693156" y="5403098"/>
              <a:chExt cx="1440000" cy="1440000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006E8C57-327C-2104-1EEF-F42A7B1AB00F}"/>
                  </a:ext>
                </a:extLst>
              </p:cNvPr>
              <p:cNvSpPr/>
              <p:nvPr/>
            </p:nvSpPr>
            <p:spPr>
              <a:xfrm>
                <a:off x="693156" y="5403098"/>
                <a:ext cx="1440000" cy="1440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순서도: 수행의 시작/종료 96">
                <a:extLst>
                  <a:ext uri="{FF2B5EF4-FFF2-40B4-BE49-F238E27FC236}">
                    <a16:creationId xmlns:a16="http://schemas.microsoft.com/office/drawing/2014/main" id="{21ACDC3E-6C7B-F5FA-866D-FBB95EAD40D3}"/>
                  </a:ext>
                </a:extLst>
              </p:cNvPr>
              <p:cNvSpPr/>
              <p:nvPr/>
            </p:nvSpPr>
            <p:spPr>
              <a:xfrm>
                <a:off x="873156" y="5943098"/>
                <a:ext cx="1080000" cy="360000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6477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D9AC0C-AC30-2BB7-EBEF-A6ECD6D61625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07B905E-AAA5-C2BB-2F22-0DE4F168B50E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C06787-6C72-5219-97FC-F6CD541A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CBDEABF-D92E-3FCE-675E-50602D8720C5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endParaRPr lang="ko-KR" alt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44ECCD6-BAF9-C45D-7A14-D8A4EF9F8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62300"/>
            <a:ext cx="1362078" cy="13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030E8-42D2-0648-8922-EA38866C4D8A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실제 발전량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493926-001A-F0B9-7B96-6E8430D274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71" y="1324092"/>
            <a:ext cx="51320" cy="51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5530DC-8363-DA7B-189F-C8000E9DF0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03" y="1307385"/>
            <a:ext cx="51320" cy="513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0395B79-A2DD-1930-7B56-D591BE336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350" y="1848419"/>
            <a:ext cx="7920021" cy="41936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9BBBDAF-2A97-9D78-6F52-0909E828940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03" y="1307385"/>
            <a:ext cx="51320" cy="513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24E75E5-BA0D-526A-496B-C17E68B07EEA}"/>
              </a:ext>
            </a:extLst>
          </p:cNvPr>
          <p:cNvSpPr txBox="1"/>
          <p:nvPr/>
        </p:nvSpPr>
        <p:spPr>
          <a:xfrm>
            <a:off x="7026175" y="2451054"/>
            <a:ext cx="2345890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낮 시간대에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발전량이 가장 많은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bell - shape</a:t>
            </a:r>
          </a:p>
        </p:txBody>
      </p:sp>
      <p:pic>
        <p:nvPicPr>
          <p:cNvPr id="27" name="Object 38">
            <a:extLst>
              <a:ext uri="{FF2B5EF4-FFF2-40B4-BE49-F238E27FC236}">
                <a16:creationId xmlns:a16="http://schemas.microsoft.com/office/drawing/2014/main" id="{0B7B7314-CF6B-3C9C-28EB-30CB0EF5CF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128992">
            <a:off x="6339444" y="2348861"/>
            <a:ext cx="749148" cy="4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3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D9AC0C-AC30-2BB7-EBEF-A6ECD6D61625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07B905E-AAA5-C2BB-2F22-0DE4F168B50E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C06787-6C72-5219-97FC-F6CD541A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CBDEABF-D92E-3FCE-675E-50602D8720C5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44ECCD6-BAF9-C45D-7A14-D8A4EF9F8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62300"/>
            <a:ext cx="1362078" cy="13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8FE046-13FD-8E9E-12D4-5CE70AF4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18" y="1688620"/>
            <a:ext cx="7213815" cy="4450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030E8-42D2-0648-8922-EA38866C4D8A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실제 발전량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493926-001A-F0B9-7B96-6E8430D274B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71" y="1324092"/>
            <a:ext cx="51320" cy="51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5530DC-8363-DA7B-189F-C8000E9DF0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03" y="1307385"/>
            <a:ext cx="51320" cy="51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4CE56B-AB1B-8F62-A1B8-83B233F75890}"/>
              </a:ext>
            </a:extLst>
          </p:cNvPr>
          <p:cNvSpPr txBox="1"/>
          <p:nvPr/>
        </p:nvSpPr>
        <p:spPr>
          <a:xfrm>
            <a:off x="7037167" y="1052201"/>
            <a:ext cx="2345890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발전량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=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plot</a:t>
            </a:r>
          </a:p>
        </p:txBody>
      </p:sp>
      <p:pic>
        <p:nvPicPr>
          <p:cNvPr id="21" name="Object 38">
            <a:extLst>
              <a:ext uri="{FF2B5EF4-FFF2-40B4-BE49-F238E27FC236}">
                <a16:creationId xmlns:a16="http://schemas.microsoft.com/office/drawing/2014/main" id="{37114D0A-70AF-F3D9-9A2C-A118ACE357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88700" y="1294741"/>
            <a:ext cx="749148" cy="4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85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D9AC0C-AC30-2BB7-EBEF-A6ECD6D61625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07B905E-AAA5-C2BB-2F22-0DE4F168B50E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C06787-6C72-5219-97FC-F6CD541A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CBDEABF-D92E-3FCE-675E-50602D8720C5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44ECCD6-BAF9-C45D-7A14-D8A4EF9F8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62300"/>
            <a:ext cx="1362078" cy="13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8FE046-13FD-8E9E-12D4-5CE70AF4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18" y="1688620"/>
            <a:ext cx="7213815" cy="4450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030E8-42D2-0648-8922-EA38866C4D8A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실제 발전량</a:t>
            </a:r>
          </a:p>
        </p:txBody>
      </p:sp>
      <p:pic>
        <p:nvPicPr>
          <p:cNvPr id="2058" name="Picture 10" descr="Christmas snowflake, crystal snowflake, ice flake, snowdrift, snowflake  icon - Download on Iconfinder">
            <a:extLst>
              <a:ext uri="{FF2B5EF4-FFF2-40B4-BE49-F238E27FC236}">
                <a16:creationId xmlns:a16="http://schemas.microsoft.com/office/drawing/2014/main" id="{D892592D-F617-98AE-C692-FB83909D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133" y="3290972"/>
            <a:ext cx="464175" cy="46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506C6A-0380-7AB3-3CB7-9F2C591C9A1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99" y="3125915"/>
            <a:ext cx="781023" cy="7810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E4BC5E-4847-848C-7D25-2A43AF35B4A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6" y="3125915"/>
            <a:ext cx="781023" cy="7810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493926-001A-F0B9-7B96-6E8430D274B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71" y="1324092"/>
            <a:ext cx="51320" cy="51320"/>
          </a:xfrm>
          <a:prstGeom prst="rect">
            <a:avLst/>
          </a:prstGeom>
        </p:spPr>
      </p:pic>
      <p:pic>
        <p:nvPicPr>
          <p:cNvPr id="2060" name="Picture 12" descr="단풍잎 PNG, SVG">
            <a:extLst>
              <a:ext uri="{FF2B5EF4-FFF2-40B4-BE49-F238E27FC236}">
                <a16:creationId xmlns:a16="http://schemas.microsoft.com/office/drawing/2014/main" id="{8717A31E-437A-A2BF-D56C-CF324D8BD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195" y="3278828"/>
            <a:ext cx="486569" cy="46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5530DC-8363-DA7B-189F-C8000E9DF0A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03" y="1307385"/>
            <a:ext cx="51320" cy="51320"/>
          </a:xfrm>
          <a:prstGeom prst="rect">
            <a:avLst/>
          </a:prstGeom>
        </p:spPr>
      </p:pic>
      <p:pic>
        <p:nvPicPr>
          <p:cNvPr id="18" name="Picture 12" descr="단풍잎 PNG, SVG">
            <a:extLst>
              <a:ext uri="{FF2B5EF4-FFF2-40B4-BE49-F238E27FC236}">
                <a16:creationId xmlns:a16="http://schemas.microsoft.com/office/drawing/2014/main" id="{4CC43BD0-DF12-EF5B-EC82-6654E680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62" y="3284900"/>
            <a:ext cx="486569" cy="46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DB48DE-4A76-BBBE-15FF-F609817044F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79" y="3209345"/>
            <a:ext cx="620870" cy="620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4CE56B-AB1B-8F62-A1B8-83B233F75890}"/>
              </a:ext>
            </a:extLst>
          </p:cNvPr>
          <p:cNvSpPr txBox="1"/>
          <p:nvPr/>
        </p:nvSpPr>
        <p:spPr>
          <a:xfrm>
            <a:off x="7037167" y="1052201"/>
            <a:ext cx="2345890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발전량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=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plot</a:t>
            </a:r>
          </a:p>
        </p:txBody>
      </p:sp>
      <p:pic>
        <p:nvPicPr>
          <p:cNvPr id="21" name="Object 38">
            <a:extLst>
              <a:ext uri="{FF2B5EF4-FFF2-40B4-BE49-F238E27FC236}">
                <a16:creationId xmlns:a16="http://schemas.microsoft.com/office/drawing/2014/main" id="{37114D0A-70AF-F3D9-9A2C-A118ACE357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88700" y="1294741"/>
            <a:ext cx="749148" cy="4079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140413-C980-5912-E94E-89B455EBD74C}"/>
              </a:ext>
            </a:extLst>
          </p:cNvPr>
          <p:cNvSpPr txBox="1"/>
          <p:nvPr/>
        </p:nvSpPr>
        <p:spPr>
          <a:xfrm>
            <a:off x="7545553" y="2989025"/>
            <a:ext cx="5114653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별 일조 시간에 따라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발전량이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 시간대 차이가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8" name="그룹 1007">
            <a:extLst>
              <a:ext uri="{FF2B5EF4-FFF2-40B4-BE49-F238E27FC236}">
                <a16:creationId xmlns:a16="http://schemas.microsoft.com/office/drawing/2014/main" id="{29997B9D-9A2E-8AC8-CF90-610B519F08A4}"/>
              </a:ext>
            </a:extLst>
          </p:cNvPr>
          <p:cNvGrpSpPr/>
          <p:nvPr/>
        </p:nvGrpSpPr>
        <p:grpSpPr>
          <a:xfrm>
            <a:off x="9808639" y="2388255"/>
            <a:ext cx="413728" cy="600770"/>
            <a:chOff x="7598223" y="5172736"/>
            <a:chExt cx="1292712" cy="2216187"/>
          </a:xfrm>
        </p:grpSpPr>
        <p:pic>
          <p:nvPicPr>
            <p:cNvPr id="9" name="Object 20">
              <a:extLst>
                <a:ext uri="{FF2B5EF4-FFF2-40B4-BE49-F238E27FC236}">
                  <a16:creationId xmlns:a16="http://schemas.microsoft.com/office/drawing/2014/main" id="{B1312A2F-5132-8519-50D9-D9916969F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2542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날씨와 발전량의 관계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712F31-9AED-B290-F66D-2FAAA0856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36" r="14757"/>
          <a:stretch/>
        </p:blipFill>
        <p:spPr>
          <a:xfrm>
            <a:off x="1359198" y="1729649"/>
            <a:ext cx="4618498" cy="4497790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DCEF6F6F-C8CE-E356-9BD8-924ABE4403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7696" y="5213444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1F01E-C945-205E-600B-FF12A26155B0}"/>
              </a:ext>
            </a:extLst>
          </p:cNvPr>
          <p:cNvSpPr txBox="1"/>
          <p:nvPr/>
        </p:nvSpPr>
        <p:spPr>
          <a:xfrm>
            <a:off x="7385235" y="4504774"/>
            <a:ext cx="989475" cy="32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E49DD012-C95C-2931-E7D9-5176E3FFE143}"/>
              </a:ext>
            </a:extLst>
          </p:cNvPr>
          <p:cNvSpPr/>
          <p:nvPr/>
        </p:nvSpPr>
        <p:spPr>
          <a:xfrm>
            <a:off x="6214306" y="2996608"/>
            <a:ext cx="5411005" cy="3016332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227911-5C8B-7E2C-42F2-ED79CEE1D573}"/>
              </a:ext>
            </a:extLst>
          </p:cNvPr>
          <p:cNvSpPr txBox="1"/>
          <p:nvPr/>
        </p:nvSpPr>
        <p:spPr>
          <a:xfrm>
            <a:off x="5123460" y="3231124"/>
            <a:ext cx="7891956" cy="254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206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양</a:t>
            </a:r>
            <a:r>
              <a:rPr lang="en-US" altLang="ko-KR" dirty="0">
                <a:solidFill>
                  <a:srgbClr val="00206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(+)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의 상관관계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: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고도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(elevation)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자외선 지수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uv_idx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음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(-)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상관관계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운량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(cloud),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강수량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(rain),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적설량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(snow),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습도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humidity)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AFB74271-08A4-BD35-F835-E947C4E1CC46}"/>
              </a:ext>
            </a:extLst>
          </p:cNvPr>
          <p:cNvGrpSpPr/>
          <p:nvPr/>
        </p:nvGrpSpPr>
        <p:grpSpPr>
          <a:xfrm>
            <a:off x="8712944" y="2143886"/>
            <a:ext cx="413728" cy="600770"/>
            <a:chOff x="7598223" y="5172736"/>
            <a:chExt cx="1292712" cy="2216187"/>
          </a:xfrm>
        </p:grpSpPr>
        <p:pic>
          <p:nvPicPr>
            <p:cNvPr id="27" name="Object 20">
              <a:extLst>
                <a:ext uri="{FF2B5EF4-FFF2-40B4-BE49-F238E27FC236}">
                  <a16:creationId xmlns:a16="http://schemas.microsoft.com/office/drawing/2014/main" id="{5D838D6E-FAAD-9EEB-9BC0-D6BB2006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955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날씨와 발전량의 관계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양의 상관관계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DCEF6F6F-C8CE-E356-9BD8-924ABE4403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7696" y="5213444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1F01E-C945-205E-600B-FF12A26155B0}"/>
              </a:ext>
            </a:extLst>
          </p:cNvPr>
          <p:cNvSpPr txBox="1"/>
          <p:nvPr/>
        </p:nvSpPr>
        <p:spPr>
          <a:xfrm>
            <a:off x="7385235" y="4504774"/>
            <a:ext cx="989475" cy="32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143E99-5047-9814-6C5E-A55C561C3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429" y="1755506"/>
            <a:ext cx="5038833" cy="31089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142AEA-7587-40D5-85EC-A9F7B453C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818" y="1755506"/>
            <a:ext cx="5034755" cy="3108960"/>
          </a:xfrm>
          <a:prstGeom prst="rect">
            <a:avLst/>
          </a:prstGeom>
        </p:spPr>
      </p:pic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2B371AF5-9A76-3781-56D7-A7CFD290404A}"/>
              </a:ext>
            </a:extLst>
          </p:cNvPr>
          <p:cNvSpPr/>
          <p:nvPr/>
        </p:nvSpPr>
        <p:spPr>
          <a:xfrm>
            <a:off x="2155745" y="4871125"/>
            <a:ext cx="8759952" cy="1325880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7D8110-FF7F-7356-0FA5-3B3ABCBC7EBD}"/>
              </a:ext>
            </a:extLst>
          </p:cNvPr>
          <p:cNvSpPr txBox="1"/>
          <p:nvPr/>
        </p:nvSpPr>
        <p:spPr>
          <a:xfrm>
            <a:off x="1776535" y="5255921"/>
            <a:ext cx="951837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고도와 자외선 지수 일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경우 발전량과 상관관계가 매우 컸음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7782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날씨와 발전량의 관계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음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상관관계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DCEF6F6F-C8CE-E356-9BD8-924ABE4403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4752" y="5240500"/>
            <a:ext cx="181694" cy="18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1F01E-C945-205E-600B-FF12A26155B0}"/>
              </a:ext>
            </a:extLst>
          </p:cNvPr>
          <p:cNvSpPr txBox="1"/>
          <p:nvPr/>
        </p:nvSpPr>
        <p:spPr>
          <a:xfrm>
            <a:off x="7305553" y="4652799"/>
            <a:ext cx="363385" cy="13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825FA-EBD1-49A0-3345-1944F720C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746" y="3966247"/>
            <a:ext cx="3869773" cy="23876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BA1C2C-A3C0-4DAB-745B-9FC673D7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045" y="1571552"/>
            <a:ext cx="3869773" cy="23876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7CA5FB-A9EC-F8B0-A9AE-69B66033B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233" y="1571552"/>
            <a:ext cx="3869773" cy="23876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40324A-15DA-B2A8-E7CE-0B3F8FE01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233" y="3966247"/>
            <a:ext cx="3869773" cy="2387649"/>
          </a:xfrm>
          <a:prstGeom prst="rect">
            <a:avLst/>
          </a:prstGeom>
        </p:spPr>
      </p:pic>
      <p:pic>
        <p:nvPicPr>
          <p:cNvPr id="90126" name="Picture 14">
            <a:extLst>
              <a:ext uri="{FF2B5EF4-FFF2-40B4-BE49-F238E27FC236}">
                <a16:creationId xmlns:a16="http://schemas.microsoft.com/office/drawing/2014/main" id="{536A134F-AB6E-7122-CEE8-87F5F167E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006" y="4329375"/>
            <a:ext cx="2003943" cy="200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10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AD5E0AA-CD49-A94E-57C2-6728B04E4417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5E3FFB05-7923-906B-F371-96E822B8C19E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8AA635E-A265-9306-8619-589778609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DE2017A-EA19-8B3A-5A27-E95FC4D97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16892D-13F2-5D4A-AC69-92A455BEAE85}"/>
              </a:ext>
            </a:extLst>
          </p:cNvPr>
          <p:cNvSpPr txBox="1"/>
          <p:nvPr/>
        </p:nvSpPr>
        <p:spPr>
          <a:xfrm>
            <a:off x="2297578" y="5040000"/>
            <a:ext cx="7596844" cy="2064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점점 </a:t>
            </a:r>
            <a:r>
              <a:rPr lang="ko-KR" altLang="en-US" sz="22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고갈되는 화석 연료와 함께 태양광 에너지의 중요성 부각</a:t>
            </a:r>
            <a:endParaRPr lang="en-US" altLang="ko-KR" sz="220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최근 연구에서 태양광이 </a:t>
            </a:r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지배적인 에너지로 급부상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할 것이라고 함</a:t>
            </a:r>
            <a:endParaRPr lang="en-US" altLang="ko-KR" sz="220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 </a:t>
            </a:r>
            <a:endParaRPr lang="en-US" altLang="ko-KR" sz="220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2200" i="0" u="none" strike="noStrike" dirty="0">
              <a:solidFill>
                <a:srgbClr val="3C4858"/>
              </a:solidFill>
              <a:effectLst/>
              <a:latin typeface="Maplestory OTF Light" panose="020B0600000101010101" charset="-127"/>
              <a:ea typeface="Maplestory OTF Light" panose="020B0600000101010101" charset="-127"/>
            </a:endParaRPr>
          </a:p>
        </p:txBody>
      </p:sp>
      <p:sp>
        <p:nvSpPr>
          <p:cNvPr id="29" name="사각형: 둥근 모서리 12">
            <a:extLst>
              <a:ext uri="{FF2B5EF4-FFF2-40B4-BE49-F238E27FC236}">
                <a16:creationId xmlns:a16="http://schemas.microsoft.com/office/drawing/2014/main" id="{E2137388-CEC3-94D6-A92A-723A179B93FF}"/>
              </a:ext>
            </a:extLst>
          </p:cNvPr>
          <p:cNvSpPr/>
          <p:nvPr/>
        </p:nvSpPr>
        <p:spPr>
          <a:xfrm>
            <a:off x="190636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  <a:alpha val="99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1B9361-99E2-94E6-5541-4DE2E898589A}"/>
              </a:ext>
            </a:extLst>
          </p:cNvPr>
          <p:cNvSpPr txBox="1"/>
          <p:nvPr/>
        </p:nvSpPr>
        <p:spPr>
          <a:xfrm>
            <a:off x="4549650" y="6323876"/>
            <a:ext cx="637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출처 </a:t>
            </a:r>
            <a:r>
              <a:rPr lang="en-US" altLang="ko-KR" sz="2000" dirty="0"/>
              <a:t>– </a:t>
            </a:r>
            <a:r>
              <a:rPr lang="en-US" altLang="ko-KR" sz="2000" dirty="0" err="1"/>
              <a:t>NewsQuest</a:t>
            </a:r>
            <a:r>
              <a:rPr lang="en-US" altLang="ko-KR" sz="2000" dirty="0"/>
              <a:t>, </a:t>
            </a:r>
            <a:r>
              <a:rPr lang="ko-KR" altLang="en-US" sz="2000" b="0" i="0" dirty="0">
                <a:solidFill>
                  <a:srgbClr val="1E1E1E"/>
                </a:solidFill>
                <a:effectLst/>
                <a:latin typeface="Abadi" panose="020F0502020204030204" pitchFamily="34" charset="0"/>
              </a:rPr>
              <a:t>에너지 패턴의 대세는 태양광</a:t>
            </a:r>
            <a:r>
              <a:rPr lang="en-US" altLang="ko-KR" sz="2000" b="0" i="0" dirty="0">
                <a:solidFill>
                  <a:srgbClr val="1E1E1E"/>
                </a:solidFill>
                <a:effectLst/>
                <a:latin typeface="Abadi" panose="020F0502020204030204" pitchFamily="34" charset="0"/>
              </a:rPr>
              <a:t>…</a:t>
            </a:r>
            <a:r>
              <a:rPr lang="ko-KR" altLang="en-US" sz="2000" b="0" i="0" dirty="0">
                <a:solidFill>
                  <a:srgbClr val="1E1E1E"/>
                </a:solidFill>
                <a:effectLst/>
                <a:latin typeface="Abadi" panose="020F0502020204030204" pitchFamily="34" charset="0"/>
              </a:rPr>
              <a:t>금세기 중반 지배적인 에너지로 성장</a:t>
            </a:r>
            <a:endParaRPr lang="ko-KR" altLang="en-US" sz="2000" dirty="0"/>
          </a:p>
        </p:txBody>
      </p:sp>
      <p:pic>
        <p:nvPicPr>
          <p:cNvPr id="34" name="그림 33" descr="태양의, 야외, 태양 전지, 태양광 발전이(가) 표시된 사진&#10;&#10;자동 생성된 설명">
            <a:extLst>
              <a:ext uri="{FF2B5EF4-FFF2-40B4-BE49-F238E27FC236}">
                <a16:creationId xmlns:a16="http://schemas.microsoft.com/office/drawing/2014/main" id="{E8163D76-FFC5-FFD8-B4F6-46046B692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30" y="1440000"/>
            <a:ext cx="4779941" cy="318417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85A61C1-E73E-5043-CBE0-97573196306E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주제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AE26B-8489-FD1D-540A-C22A9AC48BF3}"/>
              </a:ext>
            </a:extLst>
          </p:cNvPr>
          <p:cNvSpPr txBox="1"/>
          <p:nvPr/>
        </p:nvSpPr>
        <p:spPr>
          <a:xfrm>
            <a:off x="8148735" y="4551575"/>
            <a:ext cx="2776440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sng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사실 그냥 공모전 나가고 싶었어요</a:t>
            </a:r>
            <a:r>
              <a:rPr kumimoji="0" lang="en-US" altLang="ko-KR" sz="1400" b="0" i="0" u="none" strike="sng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~</a:t>
            </a:r>
            <a:endParaRPr kumimoji="0" lang="ko-KR" altLang="en-US" sz="1400" b="0" i="0" u="none" strike="sng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600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날씨와 발전량의 관계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음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상관관계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DCEF6F6F-C8CE-E356-9BD8-924ABE4403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4752" y="5240500"/>
            <a:ext cx="181694" cy="18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1F01E-C945-205E-600B-FF12A26155B0}"/>
              </a:ext>
            </a:extLst>
          </p:cNvPr>
          <p:cNvSpPr txBox="1"/>
          <p:nvPr/>
        </p:nvSpPr>
        <p:spPr>
          <a:xfrm>
            <a:off x="7305553" y="4652799"/>
            <a:ext cx="363385" cy="13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825FA-EBD1-49A0-3345-1944F720C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746" y="3966247"/>
            <a:ext cx="3869773" cy="23876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BA1C2C-A3C0-4DAB-745B-9FC673D78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045" y="1571552"/>
            <a:ext cx="3869773" cy="23876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7CA5FB-A9EC-F8B0-A9AE-69B66033B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233" y="1571552"/>
            <a:ext cx="3869773" cy="23876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40324A-15DA-B2A8-E7CE-0B3F8FE01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233" y="3966247"/>
            <a:ext cx="3869773" cy="2387649"/>
          </a:xfrm>
          <a:prstGeom prst="rect">
            <a:avLst/>
          </a:prstGeom>
        </p:spPr>
      </p:pic>
      <p:pic>
        <p:nvPicPr>
          <p:cNvPr id="90126" name="Picture 14">
            <a:extLst>
              <a:ext uri="{FF2B5EF4-FFF2-40B4-BE49-F238E27FC236}">
                <a16:creationId xmlns:a16="http://schemas.microsoft.com/office/drawing/2014/main" id="{536A134F-AB6E-7122-CEE8-87F5F167E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006" y="4329375"/>
            <a:ext cx="2003943" cy="200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A9435C4-853E-3476-E4A4-18C58B46F2A1}"/>
              </a:ext>
            </a:extLst>
          </p:cNvPr>
          <p:cNvSpPr/>
          <p:nvPr/>
        </p:nvSpPr>
        <p:spPr>
          <a:xfrm>
            <a:off x="-68823" y="1506861"/>
            <a:ext cx="12361137" cy="54610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C3A30E-C278-6BD0-247E-B9A9AEEA64A8}"/>
              </a:ext>
            </a:extLst>
          </p:cNvPr>
          <p:cNvSpPr/>
          <p:nvPr/>
        </p:nvSpPr>
        <p:spPr>
          <a:xfrm>
            <a:off x="6631053" y="-104172"/>
            <a:ext cx="5712017" cy="161103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264FC-C7C1-C57B-1EDC-87E6E1928C4E}"/>
              </a:ext>
            </a:extLst>
          </p:cNvPr>
          <p:cNvSpPr txBox="1"/>
          <p:nvPr/>
        </p:nvSpPr>
        <p:spPr>
          <a:xfrm>
            <a:off x="1336815" y="3432421"/>
            <a:ext cx="951837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상관관계가 존재하나 그 정도가 약해서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유의미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해 보이진 않음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6155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날씨와 예측량의 관계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A90252-B8C6-F4B2-C5AF-00EF1BCCD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818"/>
          <a:stretch/>
        </p:blipFill>
        <p:spPr>
          <a:xfrm>
            <a:off x="2023496" y="1685817"/>
            <a:ext cx="4393529" cy="31089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14F8A4-4079-7101-8C80-E36A1315A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39" r="11840"/>
          <a:stretch/>
        </p:blipFill>
        <p:spPr>
          <a:xfrm>
            <a:off x="6417025" y="1685817"/>
            <a:ext cx="4156365" cy="310896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F89ADE57-CFA9-6338-EB6E-BBEB55CCB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7696" y="5213444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4E9538D8-F251-BC66-7CC0-B4B9E86BFF5E}"/>
              </a:ext>
            </a:extLst>
          </p:cNvPr>
          <p:cNvSpPr/>
          <p:nvPr/>
        </p:nvSpPr>
        <p:spPr>
          <a:xfrm>
            <a:off x="2155745" y="4871125"/>
            <a:ext cx="8759952" cy="1325880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FF076-FE78-8AEE-CBBB-A2DA00617846}"/>
              </a:ext>
            </a:extLst>
          </p:cNvPr>
          <p:cNvSpPr txBox="1"/>
          <p:nvPr/>
        </p:nvSpPr>
        <p:spPr>
          <a:xfrm>
            <a:off x="1657839" y="5205383"/>
            <a:ext cx="951837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Model 4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일 경우 비가 오는 날에 예측 발전량이 높은 경향이 있음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1" name="Object 38">
            <a:extLst>
              <a:ext uri="{FF2B5EF4-FFF2-40B4-BE49-F238E27FC236}">
                <a16:creationId xmlns:a16="http://schemas.microsoft.com/office/drawing/2014/main" id="{5D7D1C62-EB1C-FB78-75B8-E2F9C356A5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993986">
            <a:off x="1544114" y="3457346"/>
            <a:ext cx="749148" cy="407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2A52C3-A980-8D3D-7EDF-CD1203E8F3EC}"/>
              </a:ext>
            </a:extLst>
          </p:cNvPr>
          <p:cNvSpPr txBox="1"/>
          <p:nvPr/>
        </p:nvSpPr>
        <p:spPr>
          <a:xfrm>
            <a:off x="390343" y="3787857"/>
            <a:ext cx="2247606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Y :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실제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값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예측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값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6C219-0A7A-792D-864F-03C0D705D591}"/>
              </a:ext>
            </a:extLst>
          </p:cNvPr>
          <p:cNvSpPr txBox="1"/>
          <p:nvPr/>
        </p:nvSpPr>
        <p:spPr>
          <a:xfrm>
            <a:off x="8911245" y="1294469"/>
            <a:ext cx="2247606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일기 예보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E3257-982F-D0F6-8784-032B84E7AF0C}"/>
              </a:ext>
            </a:extLst>
          </p:cNvPr>
          <p:cNvSpPr txBox="1"/>
          <p:nvPr/>
        </p:nvSpPr>
        <p:spPr>
          <a:xfrm>
            <a:off x="4777837" y="1294469"/>
            <a:ext cx="2247606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실제 날씨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622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날씨와 예측량의 관계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89ADE57-CFA9-6338-EB6E-BBEB55CCB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2315" y="5085252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E563D52-99EF-422E-EB4D-A8386E49B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42" y="1602324"/>
            <a:ext cx="3711040" cy="2286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EA7310-3DB5-0034-45B0-8D243097D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034" y="1615840"/>
            <a:ext cx="3678198" cy="2286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A25ED55-6DD3-A30A-F56E-705C9B98C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75" y="3876301"/>
            <a:ext cx="3711039" cy="2286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558858-3A43-EB7F-B649-898CAC896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7118" y="3865763"/>
            <a:ext cx="3708030" cy="2286000"/>
          </a:xfrm>
          <a:prstGeom prst="rect">
            <a:avLst/>
          </a:prstGeom>
        </p:spPr>
      </p:pic>
      <p:sp>
        <p:nvSpPr>
          <p:cNvPr id="24" name="AutoShape 4">
            <a:extLst>
              <a:ext uri="{FF2B5EF4-FFF2-40B4-BE49-F238E27FC236}">
                <a16:creationId xmlns:a16="http://schemas.microsoft.com/office/drawing/2014/main" id="{B251C44B-B5CA-434B-301B-806861A367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29683" y="5170494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6E7E5-3391-894F-D8FE-1E3FA714801C}"/>
              </a:ext>
            </a:extLst>
          </p:cNvPr>
          <p:cNvSpPr txBox="1"/>
          <p:nvPr/>
        </p:nvSpPr>
        <p:spPr>
          <a:xfrm>
            <a:off x="7037222" y="4461824"/>
            <a:ext cx="989475" cy="32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6" name="사각형: 둥근 모서리 12">
            <a:extLst>
              <a:ext uri="{FF2B5EF4-FFF2-40B4-BE49-F238E27FC236}">
                <a16:creationId xmlns:a16="http://schemas.microsoft.com/office/drawing/2014/main" id="{ED60A1CF-3A44-99C1-E361-B0E644D3D45C}"/>
              </a:ext>
            </a:extLst>
          </p:cNvPr>
          <p:cNvSpPr/>
          <p:nvPr/>
        </p:nvSpPr>
        <p:spPr>
          <a:xfrm>
            <a:off x="8378537" y="1786115"/>
            <a:ext cx="3199905" cy="4139671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BE35FC-4D3A-1D78-2562-34B0044D127A}"/>
              </a:ext>
            </a:extLst>
          </p:cNvPr>
          <p:cNvSpPr txBox="1"/>
          <p:nvPr/>
        </p:nvSpPr>
        <p:spPr>
          <a:xfrm>
            <a:off x="8627422" y="2201168"/>
            <a:ext cx="2780003" cy="309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Model 4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(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핑크색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다른 모델들과 다른 양상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표준오차가 다른 모델에 비해 매우 큼</a:t>
            </a: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31" name="Object 38">
            <a:extLst>
              <a:ext uri="{FF2B5EF4-FFF2-40B4-BE49-F238E27FC236}">
                <a16:creationId xmlns:a16="http://schemas.microsoft.com/office/drawing/2014/main" id="{9CDB00B8-61CC-4DB9-9524-6CB10025DC1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85566" y="1104600"/>
            <a:ext cx="585846" cy="54781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F08D0C2-0DD4-1086-3D4A-752EB5A0B63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844809" y="3936730"/>
            <a:ext cx="377350" cy="266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D8E0B-2731-7755-AD57-443739D15EE4}"/>
              </a:ext>
            </a:extLst>
          </p:cNvPr>
          <p:cNvSpPr txBox="1"/>
          <p:nvPr/>
        </p:nvSpPr>
        <p:spPr>
          <a:xfrm>
            <a:off x="4798056" y="6193324"/>
            <a:ext cx="3829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Function : </a:t>
            </a:r>
            <a:r>
              <a:rPr lang="en-US" altLang="en-US" dirty="0" err="1">
                <a:solidFill>
                  <a:schemeClr val="bg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geom_smooth</a:t>
            </a:r>
            <a:r>
              <a:rPr lang="en-US" altLang="en-US" dirty="0">
                <a:solidFill>
                  <a:schemeClr val="bg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추세선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dirty="0" err="1"/>
              <a:t>ㅊㅊ</a:t>
            </a:r>
            <a:endParaRPr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3209002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계절과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예측량의 관계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89ADE57-CFA9-6338-EB6E-BBEB55CCB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2315" y="5085252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B251C44B-B5CA-434B-301B-806861A367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29683" y="5170494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6E7E5-3391-894F-D8FE-1E3FA714801C}"/>
              </a:ext>
            </a:extLst>
          </p:cNvPr>
          <p:cNvSpPr txBox="1"/>
          <p:nvPr/>
        </p:nvSpPr>
        <p:spPr>
          <a:xfrm>
            <a:off x="7037222" y="4461824"/>
            <a:ext cx="989475" cy="32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F08D0C2-0DD4-1086-3D4A-752EB5A0B6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844809" y="4318699"/>
            <a:ext cx="377350" cy="2664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9AD81B-D74C-489F-F6C3-75BBE97AB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79" y="1719483"/>
            <a:ext cx="3482642" cy="4214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89F71E-043B-574A-16A4-F3CD8DB73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2140" y="1774540"/>
            <a:ext cx="3368332" cy="41989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5C896D-17EE-4683-2786-53E0F7773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0472" y="1774540"/>
            <a:ext cx="3406435" cy="421422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D045D2-C56B-6EA7-F591-DBC742C81AE0}"/>
              </a:ext>
            </a:extLst>
          </p:cNvPr>
          <p:cNvGrpSpPr/>
          <p:nvPr/>
        </p:nvGrpSpPr>
        <p:grpSpPr>
          <a:xfrm>
            <a:off x="381750" y="1443204"/>
            <a:ext cx="763560" cy="749869"/>
            <a:chOff x="381750" y="1443204"/>
            <a:chExt cx="763560" cy="74986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BAF9F121-B84C-717A-CE0F-13F44253179A}"/>
                    </a:ext>
                  </a:extLst>
                </p14:cNvPr>
                <p14:cNvContentPartPr/>
                <p14:nvPr/>
              </p14:nvContentPartPr>
              <p14:xfrm>
                <a:off x="949110" y="1678284"/>
                <a:ext cx="196200" cy="1461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BAF9F121-B84C-717A-CE0F-13F4425317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0110" y="1669644"/>
                  <a:ext cx="213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D15B857-C882-908A-0FA7-312955E4AD8B}"/>
                    </a:ext>
                  </a:extLst>
                </p14:cNvPr>
                <p14:cNvContentPartPr/>
                <p14:nvPr/>
              </p14:nvContentPartPr>
              <p14:xfrm>
                <a:off x="381750" y="1443204"/>
                <a:ext cx="302040" cy="6620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D15B857-C882-908A-0FA7-312955E4AD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2750" y="1434204"/>
                  <a:ext cx="31968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0CF0DB8-74F3-51BD-B6EC-945A75B5BB64}"/>
                    </a:ext>
                  </a:extLst>
                </p14:cNvPr>
                <p14:cNvContentPartPr/>
                <p14:nvPr/>
              </p14:nvContentPartPr>
              <p14:xfrm>
                <a:off x="703237" y="1737673"/>
                <a:ext cx="416880" cy="455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0CF0DB8-74F3-51BD-B6EC-945A75B5BB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4237" y="1729033"/>
                  <a:ext cx="4345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4488701-9F39-F1DF-BA97-D2988A120A32}"/>
                    </a:ext>
                  </a:extLst>
                </p14:cNvPr>
                <p14:cNvContentPartPr/>
                <p14:nvPr/>
              </p14:nvContentPartPr>
              <p14:xfrm>
                <a:off x="699277" y="1927753"/>
                <a:ext cx="402120" cy="120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4488701-9F39-F1DF-BA97-D2988A120A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0277" y="1919113"/>
                  <a:ext cx="419760" cy="137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2F21E4-5E57-7EDC-8346-2B220FFEC6B0}"/>
              </a:ext>
            </a:extLst>
          </p:cNvPr>
          <p:cNvSpPr/>
          <p:nvPr/>
        </p:nvSpPr>
        <p:spPr>
          <a:xfrm>
            <a:off x="808103" y="1678284"/>
            <a:ext cx="177602" cy="439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81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계절과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예측량의 관계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89ADE57-CFA9-6338-EB6E-BBEB55CCB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2315" y="5085252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B251C44B-B5CA-434B-301B-806861A367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29683" y="5170494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6E7E5-3391-894F-D8FE-1E3FA714801C}"/>
              </a:ext>
            </a:extLst>
          </p:cNvPr>
          <p:cNvSpPr txBox="1"/>
          <p:nvPr/>
        </p:nvSpPr>
        <p:spPr>
          <a:xfrm>
            <a:off x="7037222" y="4461824"/>
            <a:ext cx="989475" cy="32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F08D0C2-0DD4-1086-3D4A-752EB5A0B6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844809" y="4318699"/>
            <a:ext cx="377350" cy="2664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9AD81B-D74C-489F-F6C3-75BBE97AB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79" y="1719483"/>
            <a:ext cx="3482642" cy="4214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89F71E-043B-574A-16A4-F3CD8DB73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2140" y="1774540"/>
            <a:ext cx="3368332" cy="41989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5C896D-17EE-4683-2786-53E0F7773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0472" y="1774540"/>
            <a:ext cx="3406435" cy="4214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324A487-DC28-C661-6C0B-D61856E59D55}"/>
              </a:ext>
            </a:extLst>
          </p:cNvPr>
          <p:cNvSpPr/>
          <p:nvPr/>
        </p:nvSpPr>
        <p:spPr>
          <a:xfrm>
            <a:off x="-102243" y="1478756"/>
            <a:ext cx="12396486" cy="54610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770D72-A23D-CAE0-B8A2-3AAF7E876AC5}"/>
              </a:ext>
            </a:extLst>
          </p:cNvPr>
          <p:cNvSpPr/>
          <p:nvPr/>
        </p:nvSpPr>
        <p:spPr>
          <a:xfrm>
            <a:off x="6720851" y="-233974"/>
            <a:ext cx="5509943" cy="17110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C7818-A613-AD2B-E3BD-9D46A96E8C66}"/>
              </a:ext>
            </a:extLst>
          </p:cNvPr>
          <p:cNvSpPr txBox="1"/>
          <p:nvPr/>
        </p:nvSpPr>
        <p:spPr>
          <a:xfrm>
            <a:off x="1336815" y="2032625"/>
            <a:ext cx="9518371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계절에 따라 발전량의 차이가 존재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(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당연하긴함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기 개발된 모델들도 계절에 따라 성능 차이가 있음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3B936D4-7E50-4471-68E6-ACC0656B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373" y="3619898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25B849-F6C4-7B0A-A7E4-4D0A1634CB22}"/>
              </a:ext>
            </a:extLst>
          </p:cNvPr>
          <p:cNvSpPr/>
          <p:nvPr/>
        </p:nvSpPr>
        <p:spPr>
          <a:xfrm>
            <a:off x="820068" y="1627463"/>
            <a:ext cx="177602" cy="439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37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계절과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예측량의 관계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89ADE57-CFA9-6338-EB6E-BBEB55CCB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2315" y="5085252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B251C44B-B5CA-434B-301B-806861A367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29683" y="5170494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6E7E5-3391-894F-D8FE-1E3FA714801C}"/>
              </a:ext>
            </a:extLst>
          </p:cNvPr>
          <p:cNvSpPr txBox="1"/>
          <p:nvPr/>
        </p:nvSpPr>
        <p:spPr>
          <a:xfrm>
            <a:off x="7037222" y="4461824"/>
            <a:ext cx="989475" cy="32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F08D0C2-0DD4-1086-3D4A-752EB5A0B6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844809" y="4318699"/>
            <a:ext cx="377350" cy="2664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9AD81B-D74C-489F-F6C3-75BBE97AB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179" y="1719483"/>
            <a:ext cx="3482642" cy="4214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89F71E-043B-574A-16A4-F3CD8DB73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2140" y="1774540"/>
            <a:ext cx="3368332" cy="41989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5C896D-17EE-4683-2786-53E0F7773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0472" y="1774540"/>
            <a:ext cx="3406435" cy="42142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324A487-DC28-C661-6C0B-D61856E59D55}"/>
              </a:ext>
            </a:extLst>
          </p:cNvPr>
          <p:cNvSpPr/>
          <p:nvPr/>
        </p:nvSpPr>
        <p:spPr>
          <a:xfrm>
            <a:off x="-165692" y="1506861"/>
            <a:ext cx="12396486" cy="54610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770D72-A23D-CAE0-B8A2-3AAF7E876AC5}"/>
              </a:ext>
            </a:extLst>
          </p:cNvPr>
          <p:cNvSpPr/>
          <p:nvPr/>
        </p:nvSpPr>
        <p:spPr>
          <a:xfrm>
            <a:off x="6720851" y="-204157"/>
            <a:ext cx="5509943" cy="171101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C7818-A613-AD2B-E3BD-9D46A96E8C66}"/>
              </a:ext>
            </a:extLst>
          </p:cNvPr>
          <p:cNvSpPr txBox="1"/>
          <p:nvPr/>
        </p:nvSpPr>
        <p:spPr>
          <a:xfrm>
            <a:off x="1336815" y="2032625"/>
            <a:ext cx="9518371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계절에 따라 발전량의 차이가 존재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(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당연하긴함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기 개발된 모델들도 계절에 따라 성능 차이가 있음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3B936D4-7E50-4471-68E6-ACC0656B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373" y="3619898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3CE50D-F1AC-EFCD-C5F9-69AA88CD80D0}"/>
              </a:ext>
            </a:extLst>
          </p:cNvPr>
          <p:cNvSpPr txBox="1"/>
          <p:nvPr/>
        </p:nvSpPr>
        <p:spPr>
          <a:xfrm>
            <a:off x="1336815" y="4396478"/>
            <a:ext cx="951837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train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과정에서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9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월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~11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월 데이터만 사용하는 것도 고려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BC7D3CC-6303-1780-92B9-15C9DB1A13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907325" y="3591424"/>
            <a:ext cx="377350" cy="2664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43A34D-B11D-52CC-2694-BD8171F1A57A}"/>
              </a:ext>
            </a:extLst>
          </p:cNvPr>
          <p:cNvSpPr/>
          <p:nvPr/>
        </p:nvSpPr>
        <p:spPr>
          <a:xfrm>
            <a:off x="808103" y="1629332"/>
            <a:ext cx="177602" cy="439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49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BEDFCBBF-43C1-5B5F-AF95-4E196EABBB1F}"/>
              </a:ext>
            </a:extLst>
          </p:cNvPr>
          <p:cNvSpPr/>
          <p:nvPr/>
        </p:nvSpPr>
        <p:spPr>
          <a:xfrm>
            <a:off x="1717719" y="48708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B0E5F2-A71B-173F-F499-A8D2C05D9B02}"/>
              </a:ext>
            </a:extLst>
          </p:cNvPr>
          <p:cNvSpPr txBox="1"/>
          <p:nvPr/>
        </p:nvSpPr>
        <p:spPr>
          <a:xfrm>
            <a:off x="2297578" y="4976961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시간대별로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실제 발전량의 평균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시각화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시를 기준으로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대칭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형태임을 확인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CDE620-228C-24A6-407F-59712A0FFBAB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7C191DB-C6C0-12E9-523F-8A77BE0B9386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AA2248-2ACA-1877-034E-7C315DD89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13985F1E-91F4-8791-BBCD-18ABCF034E11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0B710-396C-94F9-E236-63500EFEA38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파생변수 정의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변환</a:t>
            </a:r>
          </a:p>
        </p:txBody>
      </p:sp>
      <p:pic>
        <p:nvPicPr>
          <p:cNvPr id="10" name="그림 9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21F43E7A-FF10-28A9-16D6-5BA6CB5E6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43" y="1673183"/>
            <a:ext cx="7181850" cy="23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5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BEDFCBBF-43C1-5B5F-AF95-4E196EABBB1F}"/>
              </a:ext>
            </a:extLst>
          </p:cNvPr>
          <p:cNvSpPr/>
          <p:nvPr/>
        </p:nvSpPr>
        <p:spPr>
          <a:xfrm>
            <a:off x="1717719" y="48708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B0E5F2-A71B-173F-F499-A8D2C05D9B02}"/>
              </a:ext>
            </a:extLst>
          </p:cNvPr>
          <p:cNvSpPr txBox="1"/>
          <p:nvPr/>
        </p:nvSpPr>
        <p:spPr>
          <a:xfrm>
            <a:off x="2297578" y="4927266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시간대별로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실제 발전량의 평균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시각화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시를 기준으로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대칭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형태임을 확인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CDE620-228C-24A6-407F-59712A0FFBAB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7C191DB-C6C0-12E9-523F-8A77BE0B9386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AA2248-2ACA-1877-034E-7C315DD89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13985F1E-91F4-8791-BBCD-18ABCF034E11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0B710-396C-94F9-E236-63500EFEA38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파생변수 정의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변환</a:t>
            </a:r>
          </a:p>
        </p:txBody>
      </p:sp>
      <p:pic>
        <p:nvPicPr>
          <p:cNvPr id="10" name="그림 9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21F43E7A-FF10-28A9-16D6-5BA6CB5E6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43" y="1673183"/>
            <a:ext cx="7181850" cy="2393950"/>
          </a:xfrm>
          <a:prstGeom prst="rect">
            <a:avLst/>
          </a:prstGeom>
        </p:spPr>
      </p:pic>
      <p:sp>
        <p:nvSpPr>
          <p:cNvPr id="3" name="Google Shape;110;p19">
            <a:extLst>
              <a:ext uri="{FF2B5EF4-FFF2-40B4-BE49-F238E27FC236}">
                <a16:creationId xmlns:a16="http://schemas.microsoft.com/office/drawing/2014/main" id="{C23A76A6-A3A2-01E0-6929-9B79550859C7}"/>
              </a:ext>
            </a:extLst>
          </p:cNvPr>
          <p:cNvSpPr/>
          <p:nvPr/>
        </p:nvSpPr>
        <p:spPr>
          <a:xfrm>
            <a:off x="-196657" y="-12870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메이플스토리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498B3C-958C-116A-2178-E5B02D410776}"/>
                  </a:ext>
                </a:extLst>
              </p:cNvPr>
              <p:cNvSpPr txBox="1"/>
              <p:nvPr/>
            </p:nvSpPr>
            <p:spPr>
              <a:xfrm>
                <a:off x="2297578" y="1528497"/>
                <a:ext cx="7596844" cy="843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3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>
                            <a:lumMod val="8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𝑠𝑖𝑛</m:t>
                    </m:r>
                  </m:oMath>
                </a14:m>
                <a:r>
                  <a:rPr kumimoji="0" lang="ko-KR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함수를 통해 </a:t>
                </a:r>
                <a:r>
                  <a:rPr kumimoji="0" lang="ko-KR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시간</a:t>
                </a:r>
                <a:r>
                  <a:rPr kumimoji="0" lang="ko-KR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변수를 변환</a:t>
                </a:r>
                <a:endParaRPr kumimoji="0" lang="en-US" altLang="ko-KR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498B3C-958C-116A-2178-E5B02D410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78" y="1528497"/>
                <a:ext cx="7596844" cy="843436"/>
              </a:xfrm>
              <a:prstGeom prst="rect">
                <a:avLst/>
              </a:prstGeom>
              <a:blipFill>
                <a:blip r:embed="rId4"/>
                <a:stretch>
                  <a:fillRect b="-26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45F9723-C83D-7670-3331-3920DB6DE689}"/>
              </a:ext>
            </a:extLst>
          </p:cNvPr>
          <p:cNvSpPr txBox="1"/>
          <p:nvPr/>
        </p:nvSpPr>
        <p:spPr>
          <a:xfrm>
            <a:off x="2930886" y="2729477"/>
            <a:ext cx="6330228" cy="84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Arial"/>
                <a:sym typeface="Arial"/>
              </a:rPr>
              <a:t>오후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Arial"/>
                <a:sym typeface="Arial"/>
              </a:rPr>
              <a:t>1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Arial"/>
                <a:sym typeface="Arial"/>
              </a:rPr>
              <a:t>시에서 최대값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11" name="그룹 1007">
            <a:extLst>
              <a:ext uri="{FF2B5EF4-FFF2-40B4-BE49-F238E27FC236}">
                <a16:creationId xmlns:a16="http://schemas.microsoft.com/office/drawing/2014/main" id="{B4192DC0-3940-D2B4-ACD9-122355D68B6D}"/>
              </a:ext>
            </a:extLst>
          </p:cNvPr>
          <p:cNvGrpSpPr/>
          <p:nvPr/>
        </p:nvGrpSpPr>
        <p:grpSpPr>
          <a:xfrm>
            <a:off x="5736000" y="113000"/>
            <a:ext cx="720000" cy="1044000"/>
            <a:chOff x="7598223" y="5172736"/>
            <a:chExt cx="1292712" cy="2216187"/>
          </a:xfrm>
        </p:grpSpPr>
        <p:pic>
          <p:nvPicPr>
            <p:cNvPr id="12" name="Object 20">
              <a:extLst>
                <a:ext uri="{FF2B5EF4-FFF2-40B4-BE49-F238E27FC236}">
                  <a16:creationId xmlns:a16="http://schemas.microsoft.com/office/drawing/2014/main" id="{CD0396C0-B45F-B104-B819-C29ECCC6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53594D-656F-E6B3-BB84-44CA6E0147C6}"/>
              </a:ext>
            </a:extLst>
          </p:cNvPr>
          <p:cNvSpPr txBox="1"/>
          <p:nvPr/>
        </p:nvSpPr>
        <p:spPr>
          <a:xfrm>
            <a:off x="4018346" y="3956754"/>
            <a:ext cx="4158422" cy="84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Arial"/>
                <a:sym typeface="Arial"/>
              </a:rPr>
              <a:t>24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Arial"/>
                <a:sym typeface="Arial"/>
              </a:rPr>
              <a:t>시간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Arial"/>
                <a:sym typeface="Arial"/>
              </a:rPr>
              <a:t>X 2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Arial"/>
                <a:sym typeface="Arial"/>
              </a:rPr>
              <a:t> 주기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4" name="그림 13" descr="클립아트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3A30654E-1100-2DB4-2A6C-101891B1F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553" y="4866694"/>
            <a:ext cx="1522894" cy="1522894"/>
          </a:xfrm>
          <a:prstGeom prst="rect">
            <a:avLst/>
          </a:prstGeom>
        </p:spPr>
      </p:pic>
      <p:pic>
        <p:nvPicPr>
          <p:cNvPr id="15" name="Object 14">
            <a:extLst>
              <a:ext uri="{FF2B5EF4-FFF2-40B4-BE49-F238E27FC236}">
                <a16:creationId xmlns:a16="http://schemas.microsoft.com/office/drawing/2014/main" id="{24DFCFB8-AE32-E22C-D9C4-1B5029664FE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99226" y="2881733"/>
            <a:ext cx="453847" cy="653731"/>
          </a:xfrm>
          <a:prstGeom prst="rect">
            <a:avLst/>
          </a:prstGeom>
        </p:spPr>
      </p:pic>
      <p:pic>
        <p:nvPicPr>
          <p:cNvPr id="18" name="Object 2">
            <a:extLst>
              <a:ext uri="{FF2B5EF4-FFF2-40B4-BE49-F238E27FC236}">
                <a16:creationId xmlns:a16="http://schemas.microsoft.com/office/drawing/2014/main" id="{17F23150-74BC-D80D-07C9-5ADADB89E6F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01489" y="4128291"/>
            <a:ext cx="451675" cy="6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80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12">
            <a:extLst>
              <a:ext uri="{FF2B5EF4-FFF2-40B4-BE49-F238E27FC236}">
                <a16:creationId xmlns:a16="http://schemas.microsoft.com/office/drawing/2014/main" id="{A77A7FFD-2722-077E-94E7-A9BBA3D88B4B}"/>
              </a:ext>
            </a:extLst>
          </p:cNvPr>
          <p:cNvSpPr/>
          <p:nvPr/>
        </p:nvSpPr>
        <p:spPr>
          <a:xfrm>
            <a:off x="1286943" y="2823909"/>
            <a:ext cx="4919082" cy="3101458"/>
          </a:xfrm>
          <a:prstGeom prst="roundRect">
            <a:avLst/>
          </a:prstGeom>
          <a:solidFill>
            <a:srgbClr val="D5EFFB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CDE620-228C-24A6-407F-59712A0FFBAB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7C191DB-C6C0-12E9-523F-8A77BE0B9386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AA2248-2ACA-1877-034E-7C315DD89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13985F1E-91F4-8791-BBCD-18ABCF034E11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0B710-396C-94F9-E236-63500EFEA38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파생변수 정의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 변환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D12A1-08B9-A20B-477C-E67548CFCAB6}"/>
              </a:ext>
            </a:extLst>
          </p:cNvPr>
          <p:cNvSpPr txBox="1"/>
          <p:nvPr/>
        </p:nvSpPr>
        <p:spPr>
          <a:xfrm>
            <a:off x="6085329" y="289343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3C145-79B2-274D-7BA2-17F58B788D02}"/>
                  </a:ext>
                </a:extLst>
              </p:cNvPr>
              <p:cNvSpPr txBox="1"/>
              <p:nvPr/>
            </p:nvSpPr>
            <p:spPr>
              <a:xfrm>
                <a:off x="7260131" y="594446"/>
                <a:ext cx="158036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  <m:sup>
                          <m:r>
                            <a:rPr kumimoji="0" lang="en-US" altLang="ko-KR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altLang="ko-KR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r>
                        <a:rPr kumimoji="0" lang="en-US" altLang="ko-KR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𝑠𝑖𝑛𝑇</m:t>
                      </m:r>
                    </m:oMath>
                  </m:oMathPara>
                </a14:m>
                <a:endParaRPr kumimoji="0" lang="ko-KR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F3C145-79B2-274D-7BA2-17F58B788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131" y="594446"/>
                <a:ext cx="158036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E7E7CC-68C1-962C-C597-5A48CA27A684}"/>
                  </a:ext>
                </a:extLst>
              </p:cNvPr>
              <p:cNvSpPr txBox="1"/>
              <p:nvPr/>
            </p:nvSpPr>
            <p:spPr>
              <a:xfrm>
                <a:off x="6449336" y="3375807"/>
                <a:ext cx="3078159" cy="712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ko-KR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  <m:sup>
                          <m:r>
                            <a:rPr kumimoji="0" lang="en-US" altLang="ko-KR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en-US" altLang="ko-KR" sz="2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ko-KR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ko-KR" sz="2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sin</m:t>
                          </m:r>
                          <m:r>
                            <a:rPr kumimoji="0" lang="en-US" altLang="ko-KR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</m:t>
                          </m:r>
                          <m:f>
                            <m:fPr>
                              <m:ctrlPr>
                                <a:rPr kumimoji="0" lang="en-US" altLang="ko-KR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ko-KR" altLang="en-US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0" lang="en-US" altLang="ko-KR" sz="2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24</m:t>
                              </m:r>
                            </m:den>
                          </m:f>
                          <m:r>
                            <a:rPr kumimoji="0" lang="en-US" altLang="ko-KR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ko-KR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  <m:r>
                            <a:rPr kumimoji="0" lang="en-US" altLang="ko-KR" sz="2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−1)</m:t>
                          </m:r>
                        </m:e>
                      </m:d>
                    </m:oMath>
                  </m:oMathPara>
                </a14:m>
                <a:endParaRPr kumimoji="0" lang="ko-KR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E7E7CC-68C1-962C-C597-5A48CA27A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336" y="3375807"/>
                <a:ext cx="3078159" cy="712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Object 14">
            <a:extLst>
              <a:ext uri="{FF2B5EF4-FFF2-40B4-BE49-F238E27FC236}">
                <a16:creationId xmlns:a16="http://schemas.microsoft.com/office/drawing/2014/main" id="{39540A68-F47B-F8B2-B0BB-B80D0275C96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0930" y="2993916"/>
            <a:ext cx="453847" cy="6537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C15F587-D881-C23A-E56D-0411D3B20A02}"/>
              </a:ext>
            </a:extLst>
          </p:cNvPr>
          <p:cNvSpPr txBox="1"/>
          <p:nvPr/>
        </p:nvSpPr>
        <p:spPr>
          <a:xfrm>
            <a:off x="297778" y="4149576"/>
            <a:ext cx="7596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평행 이동을 통해 최대값 좌표 변경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8108BD-B70D-28A3-0084-3CDE5CF00C5C}"/>
                  </a:ext>
                </a:extLst>
              </p:cNvPr>
              <p:cNvSpPr txBox="1"/>
              <p:nvPr/>
            </p:nvSpPr>
            <p:spPr>
              <a:xfrm>
                <a:off x="2199641" y="3105339"/>
                <a:ext cx="38076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kumimoji="0" lang="ko-KR" alt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plestory OTF Light" panose="02000300000000000000" pitchFamily="2" charset="-128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plestory OTF Light" panose="02000300000000000000" pitchFamily="2" charset="-128"/>
                            <a:cs typeface="+mn-cs"/>
                          </a:rPr>
                          <m:t>𝜋</m:t>
                        </m:r>
                      </m:num>
                      <m:den>
                        <m:r>
                          <a:rPr kumimoji="0" lang="en-US" altLang="ko-KR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plestory OTF Light" panose="02000300000000000000" pitchFamily="2" charset="-128"/>
                            <a:cs typeface="+mn-cs"/>
                          </a:rPr>
                          <m:t>24</m:t>
                        </m:r>
                      </m:den>
                    </m:f>
                  </m:oMath>
                </a14:m>
                <a:r>
                  <a:rPr kumimoji="0" lang="ko-KR" altLang="en-US" sz="2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를</a:t>
                </a:r>
                <a:r>
                  <a:rPr kumimoji="0" lang="ko-KR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곱하여 주기 변경</a:t>
                </a:r>
                <a:endParaRPr kumimoji="0" lang="en-US" altLang="ko-KR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8108BD-B70D-28A3-0084-3CDE5CF00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641" y="3105339"/>
                <a:ext cx="3807644" cy="430887"/>
              </a:xfrm>
              <a:prstGeom prst="rect">
                <a:avLst/>
              </a:prstGeom>
              <a:blipFill>
                <a:blip r:embed="rId7"/>
                <a:stretch>
                  <a:fillRect l="-7692" t="-118310" b="-187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Object 2">
            <a:extLst>
              <a:ext uri="{FF2B5EF4-FFF2-40B4-BE49-F238E27FC236}">
                <a16:creationId xmlns:a16="http://schemas.microsoft.com/office/drawing/2014/main" id="{4C5CA440-4E90-8756-EC5F-907DEBEACA8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3102" y="4038153"/>
            <a:ext cx="451675" cy="653731"/>
          </a:xfrm>
          <a:prstGeom prst="rect">
            <a:avLst/>
          </a:prstGeom>
        </p:spPr>
      </p:pic>
      <p:pic>
        <p:nvPicPr>
          <p:cNvPr id="40" name="Object 5">
            <a:extLst>
              <a:ext uri="{FF2B5EF4-FFF2-40B4-BE49-F238E27FC236}">
                <a16:creationId xmlns:a16="http://schemas.microsoft.com/office/drawing/2014/main" id="{C1218F3B-B00E-7B64-DB60-E71AF0D44A9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3106" y="5084075"/>
            <a:ext cx="401671" cy="65373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6CD31B-C67B-E33D-8098-B0D3840B8559}"/>
              </a:ext>
            </a:extLst>
          </p:cNvPr>
          <p:cNvSpPr txBox="1"/>
          <p:nvPr/>
        </p:nvSpPr>
        <p:spPr>
          <a:xfrm>
            <a:off x="2130129" y="5213154"/>
            <a:ext cx="40126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절댓값으로 양수로 변경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46" name="그림 45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BC67E37E-DE43-0DB5-668E-F9ACC1031B3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86" y="824427"/>
            <a:ext cx="6216294" cy="2072098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4947A6-A0C6-B0C1-0832-CF489085E44F}"/>
              </a:ext>
            </a:extLst>
          </p:cNvPr>
          <p:cNvCxnSpPr>
            <a:cxnSpLocks/>
          </p:cNvCxnSpPr>
          <p:nvPr/>
        </p:nvCxnSpPr>
        <p:spPr>
          <a:xfrm flipV="1">
            <a:off x="8030643" y="1184347"/>
            <a:ext cx="0" cy="147221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갈매기형 수장 48">
            <a:extLst>
              <a:ext uri="{FF2B5EF4-FFF2-40B4-BE49-F238E27FC236}">
                <a16:creationId xmlns:a16="http://schemas.microsoft.com/office/drawing/2014/main" id="{B6B3E0D1-0803-23A8-8332-4BAFF4D49E82}"/>
              </a:ext>
            </a:extLst>
          </p:cNvPr>
          <p:cNvSpPr/>
          <p:nvPr/>
        </p:nvSpPr>
        <p:spPr>
          <a:xfrm rot="5400000">
            <a:off x="8809311" y="2739963"/>
            <a:ext cx="540000" cy="720000"/>
          </a:xfrm>
          <a:prstGeom prst="chevron">
            <a:avLst/>
          </a:prstGeom>
          <a:solidFill>
            <a:srgbClr val="B8D4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51" name="그림 50" descr="만화 영화, 클립아트, 그래픽이(가) 표시된 사진&#10;&#10;자동 생성된 설명">
            <a:extLst>
              <a:ext uri="{FF2B5EF4-FFF2-40B4-BE49-F238E27FC236}">
                <a16:creationId xmlns:a16="http://schemas.microsoft.com/office/drawing/2014/main" id="{D807F2B9-72DC-93FE-AC8E-3BB54B3B56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99" y="1537307"/>
            <a:ext cx="1333569" cy="133356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44727E9-F443-1F4D-2CD3-4C3A2C31DE2B}"/>
              </a:ext>
            </a:extLst>
          </p:cNvPr>
          <p:cNvGrpSpPr/>
          <p:nvPr/>
        </p:nvGrpSpPr>
        <p:grpSpPr>
          <a:xfrm>
            <a:off x="5907646" y="3911654"/>
            <a:ext cx="6216294" cy="2072098"/>
            <a:chOff x="5908247" y="3582545"/>
            <a:chExt cx="6216294" cy="2072098"/>
          </a:xfrm>
        </p:grpSpPr>
        <p:pic>
          <p:nvPicPr>
            <p:cNvPr id="44" name="그림 43" descr="라인, 그래프, 도표, 경사이(가) 표시된 사진&#10;&#10;자동 생성된 설명">
              <a:extLst>
                <a:ext uri="{FF2B5EF4-FFF2-40B4-BE49-F238E27FC236}">
                  <a16:creationId xmlns:a16="http://schemas.microsoft.com/office/drawing/2014/main" id="{708E1067-F13D-6BE1-55A1-3BF5B873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247" y="3582545"/>
              <a:ext cx="6216294" cy="2072098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09502F4-1A77-A8D3-5453-DB8DFB5F37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3170" y="3908745"/>
              <a:ext cx="0" cy="152133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A283D1EC-A001-ABA0-123F-FE662D8D4CC2}"/>
                </a:ext>
              </a:extLst>
            </p:cNvPr>
            <p:cNvCxnSpPr>
              <a:cxnSpLocks/>
            </p:cNvCxnSpPr>
            <p:nvPr/>
          </p:nvCxnSpPr>
          <p:spPr>
            <a:xfrm>
              <a:off x="8401292" y="4149576"/>
              <a:ext cx="1537838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C592043-922C-6AB9-8C3B-8E4CB4D77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1292" y="4139637"/>
              <a:ext cx="9939" cy="1290442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6ECED36-166E-7827-302D-FC2D6C76D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5413" y="4133012"/>
              <a:ext cx="9939" cy="1297067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01F9326-338F-BC4D-283D-C0D125EDAD3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04218">
            <a:off x="7432363" y="4983223"/>
            <a:ext cx="1246110" cy="12461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ABA5F0-3933-791A-0DA3-CF337010D45C}"/>
              </a:ext>
            </a:extLst>
          </p:cNvPr>
          <p:cNvSpPr txBox="1"/>
          <p:nvPr/>
        </p:nvSpPr>
        <p:spPr>
          <a:xfrm>
            <a:off x="6931633" y="6028649"/>
            <a:ext cx="4475953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대칭인 지점을 같은 값으로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변경하는게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목적임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408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BEDFCBBF-43C1-5B5F-AF95-4E196EABBB1F}"/>
              </a:ext>
            </a:extLst>
          </p:cNvPr>
          <p:cNvSpPr/>
          <p:nvPr/>
        </p:nvSpPr>
        <p:spPr>
          <a:xfrm>
            <a:off x="1906365" y="4265117"/>
            <a:ext cx="5839141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B0E5F2-A71B-173F-F499-A8D2C05D9B02}"/>
              </a:ext>
            </a:extLst>
          </p:cNvPr>
          <p:cNvSpPr txBox="1"/>
          <p:nvPr/>
        </p:nvSpPr>
        <p:spPr>
          <a:xfrm>
            <a:off x="1078375" y="4397143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월 변수를 통해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파악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One-Hot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인코딩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방식으로 사계절 구분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CDE620-228C-24A6-407F-59712A0FFBAB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7C191DB-C6C0-12E9-523F-8A77BE0B9386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AA2248-2ACA-1877-034E-7C315DD89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13985F1E-91F4-8791-BBCD-18ABCF034E11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0B710-396C-94F9-E236-63500EFEA38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파생변수 정의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 변환</a:t>
            </a:r>
          </a:p>
        </p:txBody>
      </p:sp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59356BE-3284-0E51-D09E-075E04A29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71" y="882063"/>
            <a:ext cx="3172754" cy="4763477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633ACE4-8A20-F7F8-D9DB-B76034305BC6}"/>
              </a:ext>
            </a:extLst>
          </p:cNvPr>
          <p:cNvGraphicFramePr>
            <a:graphicFrameLocks noGrp="1"/>
          </p:cNvGraphicFramePr>
          <p:nvPr/>
        </p:nvGraphicFramePr>
        <p:xfrm>
          <a:off x="2206279" y="1892876"/>
          <a:ext cx="523931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656">
                  <a:extLst>
                    <a:ext uri="{9D8B030D-6E8A-4147-A177-3AD203B41FA5}">
                      <a16:colId xmlns:a16="http://schemas.microsoft.com/office/drawing/2014/main" val="1010012640"/>
                    </a:ext>
                  </a:extLst>
                </a:gridCol>
                <a:gridCol w="2619656">
                  <a:extLst>
                    <a:ext uri="{9D8B030D-6E8A-4147-A177-3AD203B41FA5}">
                      <a16:colId xmlns:a16="http://schemas.microsoft.com/office/drawing/2014/main" val="194087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 변수 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계절 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3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3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 </a:t>
                      </a:r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4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 </a:t>
                      </a:r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5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59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6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 </a:t>
                      </a:r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7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 </a:t>
                      </a:r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8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 </a:t>
                      </a:r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9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여름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60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10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 </a:t>
                      </a:r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11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가을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19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12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 </a:t>
                      </a:r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1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 </a:t>
                      </a:r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2</a:t>
                      </a:r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겨울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120619"/>
                  </a:ext>
                </a:extLst>
              </a:tr>
            </a:tbl>
          </a:graphicData>
        </a:graphic>
      </p:graphicFrame>
      <p:pic>
        <p:nvPicPr>
          <p:cNvPr id="13" name="그림 12" descr="스크린샷, 텍스트, 폰트, 다채로움이(가) 표시된 사진&#10;&#10;자동 생성된 설명">
            <a:extLst>
              <a:ext uri="{FF2B5EF4-FFF2-40B4-BE49-F238E27FC236}">
                <a16:creationId xmlns:a16="http://schemas.microsoft.com/office/drawing/2014/main" id="{77F03D1D-E5D3-1F5E-8E7A-00EEF6E68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25" y="5755875"/>
            <a:ext cx="4442845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66D915D-59D7-3FBE-877A-9F869057B888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7D0F4FA-7B0F-CDEA-3E16-E5BDEA576BDE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AB6301C-F810-55FC-9810-F5D3D4145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CBA94519-145D-596D-ECEE-73DEE2992570}"/>
              </a:ext>
            </a:extLst>
          </p:cNvPr>
          <p:cNvSpPr txBox="1">
            <a:spLocks/>
          </p:cNvSpPr>
          <p:nvPr/>
        </p:nvSpPr>
        <p:spPr>
          <a:xfrm>
            <a:off x="1787611" y="7410"/>
            <a:ext cx="274298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 </a:t>
            </a:r>
          </a:p>
        </p:txBody>
      </p:sp>
      <p:pic>
        <p:nvPicPr>
          <p:cNvPr id="6" name="그림 5" descr="텍스트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6086867-F693-1FA2-4B79-2CD4AB602F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43"/>
          <a:stretch/>
        </p:blipFill>
        <p:spPr>
          <a:xfrm>
            <a:off x="3583027" y="1440000"/>
            <a:ext cx="5040715" cy="3058483"/>
          </a:xfrm>
          <a:prstGeom prst="rect">
            <a:avLst/>
          </a:prstGeom>
        </p:spPr>
      </p:pic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8D84133E-BBDD-5CFC-DF39-F05D653574C4}"/>
              </a:ext>
            </a:extLst>
          </p:cNvPr>
          <p:cNvSpPr/>
          <p:nvPr/>
        </p:nvSpPr>
        <p:spPr>
          <a:xfrm>
            <a:off x="190636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  <a:alpha val="99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5EB3F-CAA2-14FF-239E-7BCEFEEFB28D}"/>
              </a:ext>
            </a:extLst>
          </p:cNvPr>
          <p:cNvSpPr txBox="1"/>
          <p:nvPr/>
        </p:nvSpPr>
        <p:spPr>
          <a:xfrm>
            <a:off x="2297578" y="5040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rgbClr val="CE1169"/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POSTECH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과 </a:t>
            </a:r>
            <a:r>
              <a:rPr lang="en-US" altLang="ko-KR" sz="2200" dirty="0">
                <a:solidFill>
                  <a:schemeClr val="accent1">
                    <a:lumMod val="75000"/>
                  </a:schemeClr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H energy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가 함께 주최하는 태양광 발전량 예측 대회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대학 및 대학원생 대상으로 제</a:t>
            </a:r>
            <a:r>
              <a:rPr lang="en-US" altLang="ko-KR" sz="2200" b="0" i="0" u="none" strike="noStrike" dirty="0">
                <a:solidFill>
                  <a:srgbClr val="000000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5</a:t>
            </a:r>
            <a:r>
              <a:rPr lang="ko-KR" altLang="en-US" sz="2200" b="0" i="0" u="none" strike="noStrike" dirty="0">
                <a:solidFill>
                  <a:srgbClr val="000000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회 </a:t>
            </a:r>
            <a:r>
              <a:rPr lang="en-US" altLang="ko-KR" sz="2200" b="0" i="0" u="none" strike="noStrike" dirty="0">
                <a:solidFill>
                  <a:srgbClr val="000000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OIBC CHALLENGE</a:t>
            </a:r>
            <a:r>
              <a:rPr lang="ko-KR" altLang="en-US" sz="2200" b="0" i="0" u="none" strike="noStrike" dirty="0">
                <a:solidFill>
                  <a:srgbClr val="000000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를 주최</a:t>
            </a:r>
            <a:endParaRPr lang="ko-KR" altLang="en-US" sz="2200" b="1" i="0" u="none" strike="noStrike" dirty="0">
              <a:solidFill>
                <a:srgbClr val="3C4858"/>
              </a:solidFill>
              <a:effectLst/>
              <a:latin typeface="Maplestory OTF Light" panose="020B0600000101010101" charset="-127"/>
              <a:ea typeface="Maplestory OTF Light" panose="020B0600000101010101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133C55D3-CDA4-B391-DD32-5D285B20D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3525" y="2845432"/>
            <a:ext cx="1914525" cy="419100"/>
          </a:xfrm>
          <a:prstGeom prst="rect">
            <a:avLst/>
          </a:prstGeom>
        </p:spPr>
      </p:pic>
      <p:pic>
        <p:nvPicPr>
          <p:cNvPr id="17" name="그림 16" descr="텍스트, 폰트, 시계, 스크린샷이(가) 표시된 사진&#10;&#10;자동 생성된 설명">
            <a:extLst>
              <a:ext uri="{FF2B5EF4-FFF2-40B4-BE49-F238E27FC236}">
                <a16:creationId xmlns:a16="http://schemas.microsoft.com/office/drawing/2014/main" id="{5F9FA723-269C-3509-5131-315A2CC39A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24" y="2808933"/>
            <a:ext cx="2113032" cy="4971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7A8399-FB81-EBAD-F961-3996E9142282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공모전 소개</a:t>
            </a:r>
          </a:p>
        </p:txBody>
      </p:sp>
    </p:spTree>
    <p:extLst>
      <p:ext uri="{BB962C8B-B14F-4D97-AF65-F5344CB8AC3E}">
        <p14:creationId xmlns:p14="http://schemas.microsoft.com/office/powerpoint/2010/main" val="3617148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D9AC0C-AC30-2BB7-EBEF-A6ECD6D61625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07B905E-AAA5-C2BB-2F22-0DE4F168B50E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C06787-6C72-5219-97FC-F6CD541A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CBDEABF-D92E-3FCE-675E-50602D8720C5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44ECCD6-BAF9-C45D-7A14-D8A4EF9F8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62300"/>
            <a:ext cx="1362078" cy="13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030E8-42D2-0648-8922-EA38866C4D8A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발전량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box plot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493926-001A-F0B9-7B96-6E8430D274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71" y="1324092"/>
            <a:ext cx="51320" cy="51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5530DC-8363-DA7B-189F-C8000E9DF0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03" y="1307385"/>
            <a:ext cx="51320" cy="51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BE6E1A-F3B3-B896-C136-43D923AED969}"/>
              </a:ext>
            </a:extLst>
          </p:cNvPr>
          <p:cNvSpPr txBox="1"/>
          <p:nvPr/>
        </p:nvSpPr>
        <p:spPr>
          <a:xfrm>
            <a:off x="920389" y="1712589"/>
            <a:ext cx="511465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Model 0 : 10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 입찰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2F76D-0905-B4E9-CD7C-1B5889BCFB20}"/>
              </a:ext>
            </a:extLst>
          </p:cNvPr>
          <p:cNvSpPr txBox="1"/>
          <p:nvPr/>
        </p:nvSpPr>
        <p:spPr>
          <a:xfrm>
            <a:off x="6273274" y="1751692"/>
            <a:ext cx="511465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Model 0 : 17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ea typeface="Maplestory OTF Light" panose="02000300000000000000" pitchFamily="2" charset="-128"/>
              </a:rPr>
              <a:t>시 입찰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D23498F7-EE36-4B5D-C574-D4691E750B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62300"/>
            <a:ext cx="1362078" cy="13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DD63E7-5122-106C-EFD3-8D0E8D9B8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76" y="2563386"/>
            <a:ext cx="5156392" cy="2743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8FE6E55-C253-EAA2-E1CF-77A10212E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649" y="2550201"/>
            <a:ext cx="515639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14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D9AC0C-AC30-2BB7-EBEF-A6ECD6D61625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07B905E-AAA5-C2BB-2F22-0DE4F168B50E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C06787-6C72-5219-97FC-F6CD541A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CBDEABF-D92E-3FCE-675E-50602D8720C5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44ECCD6-BAF9-C45D-7A14-D8A4EF9F8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62300"/>
            <a:ext cx="1362078" cy="13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493926-001A-F0B9-7B96-6E8430D274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71" y="1324092"/>
            <a:ext cx="51320" cy="51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5530DC-8363-DA7B-189F-C8000E9DF0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03" y="1307385"/>
            <a:ext cx="51320" cy="51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BE6E1A-F3B3-B896-C136-43D923AED969}"/>
              </a:ext>
            </a:extLst>
          </p:cNvPr>
          <p:cNvSpPr txBox="1"/>
          <p:nvPr/>
        </p:nvSpPr>
        <p:spPr>
          <a:xfrm>
            <a:off x="920389" y="1712589"/>
            <a:ext cx="511465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Model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1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: 10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 입찰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2F76D-0905-B4E9-CD7C-1B5889BCFB20}"/>
              </a:ext>
            </a:extLst>
          </p:cNvPr>
          <p:cNvSpPr txBox="1"/>
          <p:nvPr/>
        </p:nvSpPr>
        <p:spPr>
          <a:xfrm>
            <a:off x="6273274" y="1751692"/>
            <a:ext cx="511465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Model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1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: 17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 입찰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D72C7D-005D-E51D-C588-75997EB2E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76" y="2563386"/>
            <a:ext cx="5156392" cy="2743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53C33E-BE32-AE5B-9FA1-8DF9DAFEB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785" y="2550201"/>
            <a:ext cx="5156392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36DA74-BFBF-7EAA-EF41-196B92B51C8A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발전량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box plot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155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D9AC0C-AC30-2BB7-EBEF-A6ECD6D61625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07B905E-AAA5-C2BB-2F22-0DE4F168B50E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C06787-6C72-5219-97FC-F6CD541A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CBDEABF-D92E-3FCE-675E-50602D8720C5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44ECCD6-BAF9-C45D-7A14-D8A4EF9F8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62300"/>
            <a:ext cx="1362078" cy="13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493926-001A-F0B9-7B96-6E8430D274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71" y="1324092"/>
            <a:ext cx="51320" cy="51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5530DC-8363-DA7B-189F-C8000E9DF0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03" y="1307385"/>
            <a:ext cx="51320" cy="51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BE6E1A-F3B3-B896-C136-43D923AED969}"/>
              </a:ext>
            </a:extLst>
          </p:cNvPr>
          <p:cNvSpPr txBox="1"/>
          <p:nvPr/>
        </p:nvSpPr>
        <p:spPr>
          <a:xfrm>
            <a:off x="920389" y="1712589"/>
            <a:ext cx="511465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Model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2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: 10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 입찰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2F76D-0905-B4E9-CD7C-1B5889BCFB20}"/>
              </a:ext>
            </a:extLst>
          </p:cNvPr>
          <p:cNvSpPr txBox="1"/>
          <p:nvPr/>
        </p:nvSpPr>
        <p:spPr>
          <a:xfrm>
            <a:off x="6273274" y="1751692"/>
            <a:ext cx="511465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Model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2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: 17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 입찰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84ED44-7755-C0AF-7A0D-FD4A04A36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08" y="2563386"/>
            <a:ext cx="5156392" cy="2743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6ADA0D-37F3-F0B8-FECB-3961467C9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785" y="2550201"/>
            <a:ext cx="5156392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8C844F-8C03-72BE-F001-E5BED1BAA5B3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발전량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box plot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856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D9AC0C-AC30-2BB7-EBEF-A6ECD6D61625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07B905E-AAA5-C2BB-2F22-0DE4F168B50E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C06787-6C72-5219-97FC-F6CD541A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CBDEABF-D92E-3FCE-675E-50602D8720C5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44ECCD6-BAF9-C45D-7A14-D8A4EF9F8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62300"/>
            <a:ext cx="1362078" cy="13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493926-001A-F0B9-7B96-6E8430D274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71" y="1324092"/>
            <a:ext cx="51320" cy="51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5530DC-8363-DA7B-189F-C8000E9DF0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03" y="1307385"/>
            <a:ext cx="51320" cy="51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BE6E1A-F3B3-B896-C136-43D923AED969}"/>
              </a:ext>
            </a:extLst>
          </p:cNvPr>
          <p:cNvSpPr txBox="1"/>
          <p:nvPr/>
        </p:nvSpPr>
        <p:spPr>
          <a:xfrm>
            <a:off x="920389" y="1712589"/>
            <a:ext cx="511465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Model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3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: 10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 입찰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2F76D-0905-B4E9-CD7C-1B5889BCFB20}"/>
              </a:ext>
            </a:extLst>
          </p:cNvPr>
          <p:cNvSpPr txBox="1"/>
          <p:nvPr/>
        </p:nvSpPr>
        <p:spPr>
          <a:xfrm>
            <a:off x="6273274" y="1751692"/>
            <a:ext cx="511465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Model 3 : 17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 입찰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52D07D-0C5D-444D-5244-5A54D4C5D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10" y="2548812"/>
            <a:ext cx="5156392" cy="2743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88D845-2D33-5617-8285-E65EF003A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102" y="2548812"/>
            <a:ext cx="5156392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9AF399-BAA2-C86E-48E1-6E039FE4FED4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발전량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box plot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849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D9AC0C-AC30-2BB7-EBEF-A6ECD6D61625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07B905E-AAA5-C2BB-2F22-0DE4F168B50E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C06787-6C72-5219-97FC-F6CD541A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CBDEABF-D92E-3FCE-675E-50602D8720C5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44ECCD6-BAF9-C45D-7A14-D8A4EF9F8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62300"/>
            <a:ext cx="1362078" cy="13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493926-001A-F0B9-7B96-6E8430D274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71" y="1324092"/>
            <a:ext cx="51320" cy="513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5530DC-8363-DA7B-189F-C8000E9DF0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03" y="1307385"/>
            <a:ext cx="51320" cy="51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BE6E1A-F3B3-B896-C136-43D923AED969}"/>
              </a:ext>
            </a:extLst>
          </p:cNvPr>
          <p:cNvSpPr txBox="1"/>
          <p:nvPr/>
        </p:nvSpPr>
        <p:spPr>
          <a:xfrm>
            <a:off x="920389" y="1712589"/>
            <a:ext cx="511465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Model 4 : 10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 입찰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2F76D-0905-B4E9-CD7C-1B5889BCFB20}"/>
              </a:ext>
            </a:extLst>
          </p:cNvPr>
          <p:cNvSpPr txBox="1"/>
          <p:nvPr/>
        </p:nvSpPr>
        <p:spPr>
          <a:xfrm>
            <a:off x="6273274" y="1751692"/>
            <a:ext cx="5114653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Model </a:t>
            </a:r>
            <a:r>
              <a:rPr lang="en-US" altLang="ko-KR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4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: 17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 입찰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467CC2-E016-E5DC-F6DF-9A38FCA7C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08" y="2563386"/>
            <a:ext cx="5156392" cy="2743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B84456-BA85-9C7C-FDF9-A4B080D79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656" y="2550201"/>
            <a:ext cx="5156392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630D7A-4ED7-341C-0F26-6E3B16D53102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발전량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box plot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106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D9AC0C-AC30-2BB7-EBEF-A6ECD6D61625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07B905E-AAA5-C2BB-2F22-0DE4F168B50E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C06787-6C72-5219-97FC-F6CD541A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ACBDEABF-D92E-3FCE-675E-50602D8720C5}"/>
              </a:ext>
            </a:extLst>
          </p:cNvPr>
          <p:cNvSpPr txBox="1">
            <a:spLocks/>
          </p:cNvSpPr>
          <p:nvPr/>
        </p:nvSpPr>
        <p:spPr>
          <a:xfrm>
            <a:off x="1787611" y="228300"/>
            <a:ext cx="1268016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메이플스토리"/>
                <a:ea typeface="메이플스토리"/>
                <a:cs typeface="+mj-cs"/>
              </a:rPr>
              <a:t>EDA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메이플스토리"/>
              <a:ea typeface="메이플스토리"/>
              <a:cs typeface="+mj-cs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44ECCD6-BAF9-C45D-7A14-D8A4EF9F89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162300"/>
            <a:ext cx="1389898" cy="138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030E8-42D2-0648-8922-EA38866C4D8A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예측 발전량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-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분산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493926-001A-F0B9-7B96-6E8430D274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571" y="1324092"/>
            <a:ext cx="48638" cy="486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F5530DC-8363-DA7B-189F-C8000E9DF0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03" y="1307385"/>
            <a:ext cx="48638" cy="486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C3D915-F3F8-39CE-5113-83638D10D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50" y="1760896"/>
            <a:ext cx="5012050" cy="27992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E0A1226-6170-C0E9-0C5B-254F4723A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2" y="1760896"/>
            <a:ext cx="5012049" cy="2799229"/>
          </a:xfrm>
          <a:prstGeom prst="rect">
            <a:avLst/>
          </a:prstGeom>
        </p:spPr>
      </p:pic>
      <p:sp>
        <p:nvSpPr>
          <p:cNvPr id="22" name="사각형: 둥근 모서리 12">
            <a:extLst>
              <a:ext uri="{FF2B5EF4-FFF2-40B4-BE49-F238E27FC236}">
                <a16:creationId xmlns:a16="http://schemas.microsoft.com/office/drawing/2014/main" id="{079FC1D3-5E72-6334-6426-3CD4E3246F16}"/>
              </a:ext>
            </a:extLst>
          </p:cNvPr>
          <p:cNvSpPr/>
          <p:nvPr/>
        </p:nvSpPr>
        <p:spPr>
          <a:xfrm>
            <a:off x="2155745" y="4871125"/>
            <a:ext cx="8759952" cy="1325880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54304B-3756-ACE7-9027-44105B8B4248}"/>
              </a:ext>
            </a:extLst>
          </p:cNvPr>
          <p:cNvSpPr txBox="1"/>
          <p:nvPr/>
        </p:nvSpPr>
        <p:spPr>
          <a:xfrm>
            <a:off x="2546959" y="5003152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시간대 별로 차이가 있지만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모델의 분산은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4 ,3 ,2 ,1 ,0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순으로 큼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4294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5806D7-07CC-2F6B-067B-DE6CB8718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872" y="1673807"/>
            <a:ext cx="7919542" cy="4747632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618EE765-9D32-000A-C9E9-B58352BD99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5" name="Object 38">
            <a:extLst>
              <a:ext uri="{FF2B5EF4-FFF2-40B4-BE49-F238E27FC236}">
                <a16:creationId xmlns:a16="http://schemas.microsoft.com/office/drawing/2014/main" id="{30661CAD-B23A-2D56-931D-9D7F78067A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75642">
            <a:off x="8856525" y="1720101"/>
            <a:ext cx="749148" cy="407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F3D08-38A6-BB53-6025-C82C322086A0}"/>
              </a:ext>
            </a:extLst>
          </p:cNvPr>
          <p:cNvSpPr txBox="1"/>
          <p:nvPr/>
        </p:nvSpPr>
        <p:spPr>
          <a:xfrm>
            <a:off x="9441796" y="1648677"/>
            <a:ext cx="1856346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Round 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각 시간대에 따른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평균 오차율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71BA8-606E-FDFD-C219-FD6A890515FF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실제 발전량과 예측 발전량 차이</a:t>
            </a:r>
          </a:p>
        </p:txBody>
      </p:sp>
    </p:spTree>
    <p:extLst>
      <p:ext uri="{BB962C8B-B14F-4D97-AF65-F5344CB8AC3E}">
        <p14:creationId xmlns:p14="http://schemas.microsoft.com/office/powerpoint/2010/main" val="4104622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C0DC53F-ADC7-185C-6DC9-53DBACFBD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872" y="1673807"/>
            <a:ext cx="7919542" cy="474763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18EE765-9D32-000A-C9E9-B58352BD99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F3D08-38A6-BB53-6025-C82C322086A0}"/>
              </a:ext>
            </a:extLst>
          </p:cNvPr>
          <p:cNvSpPr txBox="1"/>
          <p:nvPr/>
        </p:nvSpPr>
        <p:spPr>
          <a:xfrm>
            <a:off x="7445309" y="1879689"/>
            <a:ext cx="2341627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4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의 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평균 오차율이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매우 높음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4AA4BAE0-D457-DBAF-9A36-1E8C11F74B31}"/>
              </a:ext>
            </a:extLst>
          </p:cNvPr>
          <p:cNvSpPr/>
          <p:nvPr/>
        </p:nvSpPr>
        <p:spPr>
          <a:xfrm>
            <a:off x="4929151" y="1842820"/>
            <a:ext cx="2787621" cy="137454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5A1AA-4481-21CD-A6BF-58F548236AD7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lang="en-US" altLang="ko-KR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-</a:t>
            </a: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실제 발전량과 예측 발전량 차이</a:t>
            </a:r>
          </a:p>
        </p:txBody>
      </p:sp>
    </p:spTree>
    <p:extLst>
      <p:ext uri="{BB962C8B-B14F-4D97-AF65-F5344CB8AC3E}">
        <p14:creationId xmlns:p14="http://schemas.microsoft.com/office/powerpoint/2010/main" val="2322717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C0DC53F-ADC7-185C-6DC9-53DBACFBD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872" y="1673807"/>
            <a:ext cx="7919542" cy="474763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18EE765-9D32-000A-C9E9-B58352BD99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5A1AA-4481-21CD-A6BF-58F548236AD7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실제 발전량과 예측 발전량 차이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0AA471E-0279-541B-D0C2-4DF369A005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A45EA-16C0-B110-BD49-B630F625A0B6}"/>
              </a:ext>
            </a:extLst>
          </p:cNvPr>
          <p:cNvSpPr txBox="1"/>
          <p:nvPr/>
        </p:nvSpPr>
        <p:spPr>
          <a:xfrm>
            <a:off x="7171181" y="2021861"/>
            <a:ext cx="2341627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오차율이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전반적으로 가장 낮음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4AEAD516-9D07-5657-86A3-3F41B982D3CF}"/>
              </a:ext>
            </a:extLst>
          </p:cNvPr>
          <p:cNvSpPr/>
          <p:nvPr/>
        </p:nvSpPr>
        <p:spPr>
          <a:xfrm>
            <a:off x="4391915" y="3195226"/>
            <a:ext cx="2779266" cy="25617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138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18EE765-9D32-000A-C9E9-B58352BD99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5A1AA-4481-21CD-A6BF-58F548236AD7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실제 발전량과 예측 발전량 차이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0AA471E-0279-541B-D0C2-4DF369A005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C4F41D-A045-0D1A-2B84-9A9C9083F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200" y="1684300"/>
            <a:ext cx="7912989" cy="4743704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D38A123-6E5D-E012-AE37-3B26523D1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30884" y="3607882"/>
            <a:ext cx="306206" cy="32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392CFDEF-7783-45C0-ECF1-A6B577FFB370}"/>
              </a:ext>
            </a:extLst>
          </p:cNvPr>
          <p:cNvSpPr/>
          <p:nvPr/>
        </p:nvSpPr>
        <p:spPr>
          <a:xfrm>
            <a:off x="4532414" y="1922601"/>
            <a:ext cx="3186547" cy="350322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Object 38">
            <a:extLst>
              <a:ext uri="{FF2B5EF4-FFF2-40B4-BE49-F238E27FC236}">
                <a16:creationId xmlns:a16="http://schemas.microsoft.com/office/drawing/2014/main" id="{4E026EC1-020A-FB35-8A35-11E5D1F471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75642">
            <a:off x="9113315" y="1671624"/>
            <a:ext cx="749148" cy="407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CC0F91-77E8-615E-7099-2A2F8525A5DC}"/>
              </a:ext>
            </a:extLst>
          </p:cNvPr>
          <p:cNvSpPr txBox="1"/>
          <p:nvPr/>
        </p:nvSpPr>
        <p:spPr>
          <a:xfrm>
            <a:off x="9698586" y="1600200"/>
            <a:ext cx="1856346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Round 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Round 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비슷한 추이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750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A339E3-98AC-F23A-98D7-ABAEBF55E575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91E3B80-7D8C-4CF9-BDDF-94DDF7D35A8D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7B5FF22-3F50-D1CD-88C8-7492ECD08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41A35D75-565F-4438-7984-BE03BCD2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44F1E4-F08F-FA5E-5507-164BEB7A03A1}"/>
              </a:ext>
            </a:extLst>
          </p:cNvPr>
          <p:cNvGrpSpPr/>
          <p:nvPr/>
        </p:nvGrpSpPr>
        <p:grpSpPr>
          <a:xfrm>
            <a:off x="3018377" y="2161873"/>
            <a:ext cx="6172443" cy="2246400"/>
            <a:chOff x="3008852" y="2142823"/>
            <a:chExt cx="6172443" cy="2246400"/>
          </a:xfrm>
        </p:grpSpPr>
        <p:pic>
          <p:nvPicPr>
            <p:cNvPr id="4" name="그림 3" descr="스크린샷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865E9A2D-259D-BA55-7B8E-50B59A7EB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8852" y="2142823"/>
              <a:ext cx="2246400" cy="2246400"/>
            </a:xfrm>
            <a:prstGeom prst="rect">
              <a:avLst/>
            </a:prstGeom>
          </p:spPr>
        </p:pic>
        <p:pic>
          <p:nvPicPr>
            <p:cNvPr id="5" name="그림 4" descr="클립아트, 그래픽, 로고, 스크린샷이(가) 표시된 사진&#10;&#10;자동 생성된 설명">
              <a:extLst>
                <a:ext uri="{FF2B5EF4-FFF2-40B4-BE49-F238E27FC236}">
                  <a16:creationId xmlns:a16="http://schemas.microsoft.com/office/drawing/2014/main" id="{C88D39A2-012E-FB55-C756-E961C739E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49" y="2142823"/>
              <a:ext cx="2244546" cy="2244546"/>
            </a:xfrm>
            <a:prstGeom prst="rect">
              <a:avLst/>
            </a:prstGeom>
          </p:spPr>
        </p:pic>
        <p:sp>
          <p:nvSpPr>
            <p:cNvPr id="6" name="더하기 기호 5">
              <a:extLst>
                <a:ext uri="{FF2B5EF4-FFF2-40B4-BE49-F238E27FC236}">
                  <a16:creationId xmlns:a16="http://schemas.microsoft.com/office/drawing/2014/main" id="{EFDC5869-7CE5-156C-3EFD-80F073F66E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904" y="2871328"/>
              <a:ext cx="1191947" cy="1191947"/>
            </a:xfrm>
            <a:prstGeom prst="mathPlus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6802D14-BFD3-226B-6592-6A58E6B57464}"/>
              </a:ext>
            </a:extLst>
          </p:cNvPr>
          <p:cNvSpPr txBox="1"/>
          <p:nvPr/>
        </p:nvSpPr>
        <p:spPr>
          <a:xfrm>
            <a:off x="3437767" y="1571505"/>
            <a:ext cx="5316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  <a:ea typeface="+mj-ea"/>
              </a:rPr>
              <a:t>Solar Energy Prediction</a:t>
            </a:r>
            <a:endParaRPr lang="ko-KR" altLang="en-US" sz="2800" dirty="0">
              <a:latin typeface="+mj-lt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DDF0AA-A511-ECAD-88BF-2388BA89AEE6}"/>
              </a:ext>
            </a:extLst>
          </p:cNvPr>
          <p:cNvSpPr txBox="1"/>
          <p:nvPr/>
        </p:nvSpPr>
        <p:spPr>
          <a:xfrm>
            <a:off x="2297578" y="5040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b="0" i="0" dirty="0">
                <a:solidFill>
                  <a:srgbClr val="374151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예측을 통해 발전되는 전력을 어떻게 사용할 것인지 계획</a:t>
            </a:r>
            <a:endParaRPr lang="en-US" altLang="ko-KR" sz="2200" b="0" i="0" dirty="0">
              <a:solidFill>
                <a:srgbClr val="374151"/>
              </a:solidFill>
              <a:effectLst/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b="0" i="0" dirty="0">
                <a:solidFill>
                  <a:srgbClr val="C00000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에너지 사용을 최적화</a:t>
            </a:r>
            <a:r>
              <a:rPr lang="ko-KR" altLang="en-US" sz="2200" b="0" i="0" dirty="0">
                <a:solidFill>
                  <a:srgbClr val="374151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함으로써 에너지 소비를 줄여 환경 영향 최소화</a:t>
            </a:r>
            <a:endParaRPr lang="ko-KR" altLang="en-US" sz="2200" i="0" u="none" strike="noStrike" dirty="0">
              <a:solidFill>
                <a:srgbClr val="3C4858"/>
              </a:solidFill>
              <a:effectLst/>
              <a:latin typeface="Maplestory OTF Light" panose="020B0600000101010101" charset="-127"/>
              <a:ea typeface="Maplestory OTF Light" panose="020B0600000101010101" charset="-127"/>
            </a:endParaRP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9976BE9D-98FA-D37E-D7FF-99EB0A9E76BD}"/>
              </a:ext>
            </a:extLst>
          </p:cNvPr>
          <p:cNvSpPr/>
          <p:nvPr/>
        </p:nvSpPr>
        <p:spPr>
          <a:xfrm>
            <a:off x="1906365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  <a:alpha val="99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그래픽, 상징, 폰트, 라인이(가) 표시된 사진&#10;&#10;자동 생성된 설명">
            <a:extLst>
              <a:ext uri="{FF2B5EF4-FFF2-40B4-BE49-F238E27FC236}">
                <a16:creationId xmlns:a16="http://schemas.microsoft.com/office/drawing/2014/main" id="{F962DCD4-975B-FDB5-E097-5197900EF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22" y="4599044"/>
            <a:ext cx="665912" cy="6659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E4AABB-98EB-C34C-059B-22F316BE4284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태양광 발전량 예측의 필요성</a:t>
            </a:r>
          </a:p>
        </p:txBody>
      </p:sp>
    </p:spTree>
    <p:extLst>
      <p:ext uri="{BB962C8B-B14F-4D97-AF65-F5344CB8AC3E}">
        <p14:creationId xmlns:p14="http://schemas.microsoft.com/office/powerpoint/2010/main" val="6949484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18EE765-9D32-000A-C9E9-B58352BD99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5A1AA-4481-21CD-A6BF-58F548236AD7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실제 발전량과 예측 발전량 차이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0AA471E-0279-541B-D0C2-4DF369A005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C4F41D-A045-0D1A-2B84-9A9C9083F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200" y="1684300"/>
            <a:ext cx="7912989" cy="4743704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D38A123-6E5D-E012-AE37-3B26523D1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30884" y="3607882"/>
            <a:ext cx="306206" cy="32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392CFDEF-7783-45C0-ECF1-A6B577FFB370}"/>
              </a:ext>
            </a:extLst>
          </p:cNvPr>
          <p:cNvSpPr/>
          <p:nvPr/>
        </p:nvSpPr>
        <p:spPr>
          <a:xfrm>
            <a:off x="4532414" y="1922601"/>
            <a:ext cx="3186547" cy="350322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Object 38">
            <a:extLst>
              <a:ext uri="{FF2B5EF4-FFF2-40B4-BE49-F238E27FC236}">
                <a16:creationId xmlns:a16="http://schemas.microsoft.com/office/drawing/2014/main" id="{4E026EC1-020A-FB35-8A35-11E5D1F471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75642">
            <a:off x="9113315" y="1671624"/>
            <a:ext cx="749148" cy="407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CC0F91-77E8-615E-7099-2A2F8525A5DC}"/>
              </a:ext>
            </a:extLst>
          </p:cNvPr>
          <p:cNvSpPr txBox="1"/>
          <p:nvPr/>
        </p:nvSpPr>
        <p:spPr>
          <a:xfrm>
            <a:off x="9698586" y="1600200"/>
            <a:ext cx="1856346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Round 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Round 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비슷한 추이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717A02-6590-2FC6-7C92-7A1D5CE70A18}"/>
              </a:ext>
            </a:extLst>
          </p:cNvPr>
          <p:cNvSpPr/>
          <p:nvPr/>
        </p:nvSpPr>
        <p:spPr>
          <a:xfrm>
            <a:off x="0" y="1506860"/>
            <a:ext cx="12192000" cy="53511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F973AC-0393-2E55-3E2C-9BFAC5EF75FD}"/>
              </a:ext>
            </a:extLst>
          </p:cNvPr>
          <p:cNvSpPr/>
          <p:nvPr/>
        </p:nvSpPr>
        <p:spPr>
          <a:xfrm>
            <a:off x="7059346" y="-140892"/>
            <a:ext cx="5177394" cy="1647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9743A0-6C7F-5CF4-8245-6F8993D5D665}"/>
              </a:ext>
            </a:extLst>
          </p:cNvPr>
          <p:cNvSpPr txBox="1"/>
          <p:nvPr/>
        </p:nvSpPr>
        <p:spPr>
          <a:xfrm>
            <a:off x="2362040" y="2827799"/>
            <a:ext cx="7912989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두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Round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모두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오차율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과 분산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다른 모델에 비해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큰 것을 확인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22" name="Object 38">
            <a:extLst>
              <a:ext uri="{FF2B5EF4-FFF2-40B4-BE49-F238E27FC236}">
                <a16:creationId xmlns:a16="http://schemas.microsoft.com/office/drawing/2014/main" id="{25A1FD21-FFB8-CE93-35C2-E1E071CECD5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5611" y="2300518"/>
            <a:ext cx="585846" cy="5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115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18EE765-9D32-000A-C9E9-B58352BD99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35A1AA-4481-21CD-A6BF-58F548236AD7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실제 발전량과 예측 발전량 차이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0AA471E-0279-541B-D0C2-4DF369A005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C4F41D-A045-0D1A-2B84-9A9C9083F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200" y="1684300"/>
            <a:ext cx="7912989" cy="4743704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D38A123-6E5D-E012-AE37-3B26523D1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30884" y="3607882"/>
            <a:ext cx="306206" cy="32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392CFDEF-7783-45C0-ECF1-A6B577FFB370}"/>
              </a:ext>
            </a:extLst>
          </p:cNvPr>
          <p:cNvSpPr/>
          <p:nvPr/>
        </p:nvSpPr>
        <p:spPr>
          <a:xfrm>
            <a:off x="4532414" y="1922601"/>
            <a:ext cx="3186547" cy="350322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Object 38">
            <a:extLst>
              <a:ext uri="{FF2B5EF4-FFF2-40B4-BE49-F238E27FC236}">
                <a16:creationId xmlns:a16="http://schemas.microsoft.com/office/drawing/2014/main" id="{4E026EC1-020A-FB35-8A35-11E5D1F471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75642">
            <a:off x="9113315" y="1671624"/>
            <a:ext cx="749148" cy="4079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CC0F91-77E8-615E-7099-2A2F8525A5DC}"/>
              </a:ext>
            </a:extLst>
          </p:cNvPr>
          <p:cNvSpPr txBox="1"/>
          <p:nvPr/>
        </p:nvSpPr>
        <p:spPr>
          <a:xfrm>
            <a:off x="9698586" y="1600200"/>
            <a:ext cx="1856346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Round 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Round 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비슷한 추이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717A02-6590-2FC6-7C92-7A1D5CE70A18}"/>
              </a:ext>
            </a:extLst>
          </p:cNvPr>
          <p:cNvSpPr/>
          <p:nvPr/>
        </p:nvSpPr>
        <p:spPr>
          <a:xfrm>
            <a:off x="-115746" y="1506190"/>
            <a:ext cx="12408060" cy="54733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Object 38">
            <a:extLst>
              <a:ext uri="{FF2B5EF4-FFF2-40B4-BE49-F238E27FC236}">
                <a16:creationId xmlns:a16="http://schemas.microsoft.com/office/drawing/2014/main" id="{16AB16AB-BEF1-FC15-8D01-8FDFE23FA55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25611" y="2300518"/>
            <a:ext cx="585846" cy="5478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3D288B-3F8E-FB43-B79D-EAE72B10BBE3}"/>
              </a:ext>
            </a:extLst>
          </p:cNvPr>
          <p:cNvSpPr txBox="1"/>
          <p:nvPr/>
        </p:nvSpPr>
        <p:spPr>
          <a:xfrm>
            <a:off x="3271499" y="4794506"/>
            <a:ext cx="6094070" cy="553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앙상블 과정에서 모델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제외하자는 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의견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40404FC-11E5-BD9A-3DCB-326B35FFC5B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068512" y="4087350"/>
            <a:ext cx="500044" cy="35306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46AC76-9FD0-36BE-64E9-82E9ACE05509}"/>
              </a:ext>
            </a:extLst>
          </p:cNvPr>
          <p:cNvSpPr/>
          <p:nvPr/>
        </p:nvSpPr>
        <p:spPr>
          <a:xfrm>
            <a:off x="7059346" y="-140892"/>
            <a:ext cx="5177394" cy="16477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15EB81-4FE5-99D8-DBDD-5D098CE844F7}"/>
              </a:ext>
            </a:extLst>
          </p:cNvPr>
          <p:cNvSpPr txBox="1"/>
          <p:nvPr/>
        </p:nvSpPr>
        <p:spPr>
          <a:xfrm>
            <a:off x="2362040" y="2827799"/>
            <a:ext cx="7912989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두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Round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모두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오차율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과 분산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다른 모델에 비해 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큰 것을 확인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162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18EE765-9D32-000A-C9E9-B58352BD99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6" name="Object 38">
            <a:extLst>
              <a:ext uri="{FF2B5EF4-FFF2-40B4-BE49-F238E27FC236}">
                <a16:creationId xmlns:a16="http://schemas.microsoft.com/office/drawing/2014/main" id="{B7230E5D-AD00-2CA2-60FA-023CD0A7E2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993986">
            <a:off x="1503349" y="1710892"/>
            <a:ext cx="749148" cy="407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86590-FAD4-5172-35EF-DBC10670B2CD}"/>
              </a:ext>
            </a:extLst>
          </p:cNvPr>
          <p:cNvSpPr txBox="1"/>
          <p:nvPr/>
        </p:nvSpPr>
        <p:spPr>
          <a:xfrm>
            <a:off x="339045" y="2088485"/>
            <a:ext cx="2247606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제외하고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데이터만 고려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F0E300-F06B-5777-34DD-B0AE201F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936" y="1742524"/>
            <a:ext cx="7710841" cy="4622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9B7634-4707-6CD5-3093-C8D50C102142}"/>
              </a:ext>
            </a:extLst>
          </p:cNvPr>
          <p:cNvSpPr txBox="1"/>
          <p:nvPr/>
        </p:nvSpPr>
        <p:spPr>
          <a:xfrm>
            <a:off x="7630580" y="2833946"/>
            <a:ext cx="2341627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1BA84-20E9-718F-3A2E-E6AB15D9BE21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실제 발전량과 예측 발전량 차이</a:t>
            </a:r>
          </a:p>
        </p:txBody>
      </p:sp>
    </p:spTree>
    <p:extLst>
      <p:ext uri="{BB962C8B-B14F-4D97-AF65-F5344CB8AC3E}">
        <p14:creationId xmlns:p14="http://schemas.microsoft.com/office/powerpoint/2010/main" val="24584245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18EE765-9D32-000A-C9E9-B58352BD99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6" name="Object 38">
            <a:extLst>
              <a:ext uri="{FF2B5EF4-FFF2-40B4-BE49-F238E27FC236}">
                <a16:creationId xmlns:a16="http://schemas.microsoft.com/office/drawing/2014/main" id="{B7230E5D-AD00-2CA2-60FA-023CD0A7E2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993986">
            <a:off x="1503349" y="1710892"/>
            <a:ext cx="749148" cy="4079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86590-FAD4-5172-35EF-DBC10670B2CD}"/>
              </a:ext>
            </a:extLst>
          </p:cNvPr>
          <p:cNvSpPr txBox="1"/>
          <p:nvPr/>
        </p:nvSpPr>
        <p:spPr>
          <a:xfrm>
            <a:off x="339045" y="2088485"/>
            <a:ext cx="2247606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제외하고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가을 데이터만 고려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F0E300-F06B-5777-34DD-B0AE201F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936" y="1742524"/>
            <a:ext cx="7710841" cy="4622649"/>
          </a:xfrm>
          <a:prstGeom prst="rect">
            <a:avLst/>
          </a:prstGeom>
        </p:spPr>
      </p:pic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2BAA965B-7346-7B1C-60AC-38D036FDAFB0}"/>
              </a:ext>
            </a:extLst>
          </p:cNvPr>
          <p:cNvSpPr/>
          <p:nvPr/>
        </p:nvSpPr>
        <p:spPr>
          <a:xfrm>
            <a:off x="4464132" y="4476997"/>
            <a:ext cx="844138" cy="118731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8" name="사각형: 둥근 모서리 12">
            <a:extLst>
              <a:ext uri="{FF2B5EF4-FFF2-40B4-BE49-F238E27FC236}">
                <a16:creationId xmlns:a16="http://schemas.microsoft.com/office/drawing/2014/main" id="{03470741-BE07-901B-1F38-7419C500B0C5}"/>
              </a:ext>
            </a:extLst>
          </p:cNvPr>
          <p:cNvSpPr/>
          <p:nvPr/>
        </p:nvSpPr>
        <p:spPr>
          <a:xfrm>
            <a:off x="6324690" y="1914875"/>
            <a:ext cx="836132" cy="88530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B7634-4707-6CD5-3093-C8D50C102142}"/>
              </a:ext>
            </a:extLst>
          </p:cNvPr>
          <p:cNvSpPr txBox="1"/>
          <p:nvPr/>
        </p:nvSpPr>
        <p:spPr>
          <a:xfrm>
            <a:off x="7630580" y="2833946"/>
            <a:ext cx="2341627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D7C24-304A-08B1-0EFF-9812F83AE6AD}"/>
              </a:ext>
            </a:extLst>
          </p:cNvPr>
          <p:cNvSpPr txBox="1"/>
          <p:nvPr/>
        </p:nvSpPr>
        <p:spPr>
          <a:xfrm>
            <a:off x="7596731" y="2224453"/>
            <a:ext cx="3224591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특정 시간대에서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우수한 성능을 보이는 모델들 존재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1BA84-20E9-718F-3A2E-E6AB15D9BE21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실제 발전량과 예측 발전량 차이</a:t>
            </a:r>
          </a:p>
        </p:txBody>
      </p: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A28E1BCF-7082-2222-02BB-753DB58F3A1D}"/>
              </a:ext>
            </a:extLst>
          </p:cNvPr>
          <p:cNvSpPr/>
          <p:nvPr/>
        </p:nvSpPr>
        <p:spPr>
          <a:xfrm>
            <a:off x="7514111" y="4476997"/>
            <a:ext cx="844138" cy="118731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1377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6B3AB3-3E27-3E36-B9FA-A89252462681}"/>
              </a:ext>
            </a:extLst>
          </p:cNvPr>
          <p:cNvGrpSpPr/>
          <p:nvPr/>
        </p:nvGrpSpPr>
        <p:grpSpPr>
          <a:xfrm>
            <a:off x="1399114" y="2316150"/>
            <a:ext cx="9393772" cy="3377314"/>
            <a:chOff x="1065072" y="1827069"/>
            <a:chExt cx="9393772" cy="3377314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618EE765-9D32-000A-C9E9-B58352BD99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61958" y="3250307"/>
              <a:ext cx="208750" cy="20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F9B7634-4707-6CD5-3093-C8D50C102142}"/>
                </a:ext>
              </a:extLst>
            </p:cNvPr>
            <p:cNvSpPr txBox="1"/>
            <p:nvPr/>
          </p:nvSpPr>
          <p:spPr>
            <a:xfrm>
              <a:off x="7448939" y="2859651"/>
              <a:ext cx="1469852" cy="32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1054A1-F2E4-298B-EAB2-9D05BA3BA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2" b="95695"/>
            <a:stretch/>
          </p:blipFill>
          <p:spPr>
            <a:xfrm>
              <a:off x="1065072" y="1831960"/>
              <a:ext cx="4696886" cy="1725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F3D12C-06AF-A8FE-5DCD-7FD11A823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1559" b="-7"/>
            <a:stretch/>
          </p:blipFill>
          <p:spPr>
            <a:xfrm>
              <a:off x="5761958" y="1970866"/>
              <a:ext cx="4696886" cy="321494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969A7F-3B1D-F94B-881F-DECCD977C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788" b="-632"/>
            <a:stretch/>
          </p:blipFill>
          <p:spPr>
            <a:xfrm>
              <a:off x="1065072" y="1970866"/>
              <a:ext cx="4696886" cy="323351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246C2B7-8C8E-7775-7C44-84CDD6CA4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32" b="95695"/>
            <a:stretch/>
          </p:blipFill>
          <p:spPr>
            <a:xfrm>
              <a:off x="5761958" y="1827069"/>
              <a:ext cx="4696886" cy="172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06224F7-BFEC-F7B8-5486-8BE17D9B20F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실제 발전량과 예측 발전량 차이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5F0163-8F03-F5C8-8D6D-24583B2F682D}"/>
              </a:ext>
            </a:extLst>
          </p:cNvPr>
          <p:cNvSpPr txBox="1"/>
          <p:nvPr/>
        </p:nvSpPr>
        <p:spPr>
          <a:xfrm>
            <a:off x="1787610" y="1697910"/>
            <a:ext cx="3786019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시간대별 각 모델 평균 오차율표 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0736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3" name="Object 38">
            <a:extLst>
              <a:ext uri="{FF2B5EF4-FFF2-40B4-BE49-F238E27FC236}">
                <a16:creationId xmlns:a16="http://schemas.microsoft.com/office/drawing/2014/main" id="{AE4F55C0-1A89-BCE4-64E6-244EFC3672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075376">
            <a:off x="8143333" y="1655371"/>
            <a:ext cx="749148" cy="407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27AC-0220-7EA7-2BF2-59AC73AF0825}"/>
              </a:ext>
            </a:extLst>
          </p:cNvPr>
          <p:cNvSpPr txBox="1"/>
          <p:nvPr/>
        </p:nvSpPr>
        <p:spPr>
          <a:xfrm>
            <a:off x="8694693" y="856829"/>
            <a:ext cx="1856346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보다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평균 오차율이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작은 모델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6B3AB3-3E27-3E36-B9FA-A89252462681}"/>
              </a:ext>
            </a:extLst>
          </p:cNvPr>
          <p:cNvGrpSpPr/>
          <p:nvPr/>
        </p:nvGrpSpPr>
        <p:grpSpPr>
          <a:xfrm>
            <a:off x="1399114" y="2316150"/>
            <a:ext cx="9393772" cy="3377314"/>
            <a:chOff x="1065072" y="1827069"/>
            <a:chExt cx="9393772" cy="3377314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618EE765-9D32-000A-C9E9-B58352BD99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61958" y="3250307"/>
              <a:ext cx="208750" cy="20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F9B7634-4707-6CD5-3093-C8D50C102142}"/>
                </a:ext>
              </a:extLst>
            </p:cNvPr>
            <p:cNvSpPr txBox="1"/>
            <p:nvPr/>
          </p:nvSpPr>
          <p:spPr>
            <a:xfrm>
              <a:off x="7448939" y="2859651"/>
              <a:ext cx="1469852" cy="321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61054A1-F2E4-298B-EAB2-9D05BA3BA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32" b="95695"/>
            <a:stretch/>
          </p:blipFill>
          <p:spPr>
            <a:xfrm>
              <a:off x="1065072" y="1831960"/>
              <a:ext cx="4696886" cy="17251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F3D12C-06AF-A8FE-5DCD-7FD11A823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1559" b="-7"/>
            <a:stretch/>
          </p:blipFill>
          <p:spPr>
            <a:xfrm>
              <a:off x="5761958" y="1970866"/>
              <a:ext cx="4696886" cy="321494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969A7F-3B1D-F94B-881F-DECCD977C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1788" b="-632"/>
            <a:stretch/>
          </p:blipFill>
          <p:spPr>
            <a:xfrm>
              <a:off x="1065072" y="1970866"/>
              <a:ext cx="4696886" cy="323351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246C2B7-8C8E-7775-7C44-84CDD6CA4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32" b="95695"/>
            <a:stretch/>
          </p:blipFill>
          <p:spPr>
            <a:xfrm>
              <a:off x="5761958" y="1827069"/>
              <a:ext cx="4696886" cy="1725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06224F7-BFEC-F7B8-5486-8BE17D9B20F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실제 발전량과 예측 발전량 차이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CCAE7-3725-C6F8-D527-8CBCCDF65A07}"/>
              </a:ext>
            </a:extLst>
          </p:cNvPr>
          <p:cNvSpPr txBox="1"/>
          <p:nvPr/>
        </p:nvSpPr>
        <p:spPr>
          <a:xfrm>
            <a:off x="1787610" y="1697910"/>
            <a:ext cx="3786019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시간대별 각 모델 평균 오차율표 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0995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pic>
        <p:nvPicPr>
          <p:cNvPr id="3" name="Object 38">
            <a:extLst>
              <a:ext uri="{FF2B5EF4-FFF2-40B4-BE49-F238E27FC236}">
                <a16:creationId xmlns:a16="http://schemas.microsoft.com/office/drawing/2014/main" id="{AE4F55C0-1A89-BCE4-64E6-244EFC3672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6960">
            <a:off x="3004061" y="1792799"/>
            <a:ext cx="749148" cy="407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27AC-0220-7EA7-2BF2-59AC73AF0825}"/>
              </a:ext>
            </a:extLst>
          </p:cNvPr>
          <p:cNvSpPr txBox="1"/>
          <p:nvPr/>
        </p:nvSpPr>
        <p:spPr>
          <a:xfrm>
            <a:off x="3914488" y="1624726"/>
            <a:ext cx="3074227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Round 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겹쳐 보면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F9F22B2C-190B-5E90-8D80-844AC11951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7696" y="5213444"/>
            <a:ext cx="208750" cy="2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CA5D5-A0B7-707A-0344-A016B488C85C}"/>
              </a:ext>
            </a:extLst>
          </p:cNvPr>
          <p:cNvSpPr txBox="1"/>
          <p:nvPr/>
        </p:nvSpPr>
        <p:spPr>
          <a:xfrm>
            <a:off x="7385235" y="4504774"/>
            <a:ext cx="989475" cy="32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864458F-4A01-CA52-E839-4BECA0E85F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2" b="95695"/>
          <a:stretch/>
        </p:blipFill>
        <p:spPr>
          <a:xfrm>
            <a:off x="1399114" y="2313503"/>
            <a:ext cx="4696886" cy="1725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695446-458C-89FE-C35B-B32A3FDBA8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t="31559" b="-7"/>
          <a:stretch/>
        </p:blipFill>
        <p:spPr>
          <a:xfrm>
            <a:off x="1400492" y="2456226"/>
            <a:ext cx="4696886" cy="32149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B8DD20-A941-CBF0-592D-762CF6994F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t="31788" b="-632"/>
          <a:stretch/>
        </p:blipFill>
        <p:spPr>
          <a:xfrm>
            <a:off x="1399114" y="2470514"/>
            <a:ext cx="4696886" cy="3233517"/>
          </a:xfrm>
          <a:prstGeom prst="rect">
            <a:avLst/>
          </a:prstGeom>
        </p:spPr>
      </p:pic>
      <p:sp>
        <p:nvSpPr>
          <p:cNvPr id="24" name="사각형: 둥근 모서리 12">
            <a:extLst>
              <a:ext uri="{FF2B5EF4-FFF2-40B4-BE49-F238E27FC236}">
                <a16:creationId xmlns:a16="http://schemas.microsoft.com/office/drawing/2014/main" id="{B09183AD-32D1-F9C2-84CC-7DCA19DA057D}"/>
              </a:ext>
            </a:extLst>
          </p:cNvPr>
          <p:cNvSpPr/>
          <p:nvPr/>
        </p:nvSpPr>
        <p:spPr>
          <a:xfrm>
            <a:off x="6233307" y="2456226"/>
            <a:ext cx="5411005" cy="3214947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2F7A97-6D5E-EC15-9FDF-702363ECC83F}"/>
              </a:ext>
            </a:extLst>
          </p:cNvPr>
          <p:cNvSpPr txBox="1"/>
          <p:nvPr/>
        </p:nvSpPr>
        <p:spPr>
          <a:xfrm>
            <a:off x="6231930" y="2771197"/>
            <a:ext cx="2167025" cy="258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07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~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10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오후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~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14</a:t>
            </a:r>
          </a:p>
          <a:p>
            <a:pPr algn="ctr">
              <a:lnSpc>
                <a:spcPct val="150000"/>
              </a:lnSpc>
            </a:pPr>
            <a:endParaRPr lang="en-US" altLang="ko-KR" sz="2200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저녁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15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~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6CA74-D432-E47E-D964-B7ED3AC67D45}"/>
              </a:ext>
            </a:extLst>
          </p:cNvPr>
          <p:cNvSpPr txBox="1"/>
          <p:nvPr/>
        </p:nvSpPr>
        <p:spPr>
          <a:xfrm>
            <a:off x="8117129" y="3302602"/>
            <a:ext cx="3539305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우수한 모델이 다르기 때문에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시간대를 나누어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모델을 학습시켜 보자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2E2B9206-9A89-9770-4A4A-7301DB0B5F55}"/>
              </a:ext>
            </a:extLst>
          </p:cNvPr>
          <p:cNvGrpSpPr/>
          <p:nvPr/>
        </p:nvGrpSpPr>
        <p:grpSpPr>
          <a:xfrm>
            <a:off x="9679917" y="2722218"/>
            <a:ext cx="413728" cy="600770"/>
            <a:chOff x="7598223" y="5172736"/>
            <a:chExt cx="1292712" cy="2216187"/>
          </a:xfrm>
        </p:grpSpPr>
        <p:pic>
          <p:nvPicPr>
            <p:cNvPr id="4" name="Object 20">
              <a:extLst>
                <a:ext uri="{FF2B5EF4-FFF2-40B4-BE49-F238E27FC236}">
                  <a16:creationId xmlns:a16="http://schemas.microsoft.com/office/drawing/2014/main" id="{F3E268C7-4C1A-4648-7834-CB092F8B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실제 발전량과 예측 발전량 차이</a:t>
            </a:r>
          </a:p>
        </p:txBody>
      </p:sp>
    </p:spTree>
    <p:extLst>
      <p:ext uri="{BB962C8B-B14F-4D97-AF65-F5344CB8AC3E}">
        <p14:creationId xmlns:p14="http://schemas.microsoft.com/office/powerpoint/2010/main" val="3126130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인센티브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3B7656-228C-2E1C-E60B-7110E6D965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8"/>
          <a:stretch/>
        </p:blipFill>
        <p:spPr>
          <a:xfrm>
            <a:off x="1414097" y="1673183"/>
            <a:ext cx="7880324" cy="4566564"/>
          </a:xfrm>
          <a:prstGeom prst="rect">
            <a:avLst/>
          </a:prstGeom>
        </p:spPr>
      </p:pic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0CEF8AA5-4AD6-4F7D-C150-1C84A3787787}"/>
              </a:ext>
            </a:extLst>
          </p:cNvPr>
          <p:cNvSpPr/>
          <p:nvPr/>
        </p:nvSpPr>
        <p:spPr>
          <a:xfrm>
            <a:off x="4735703" y="2053778"/>
            <a:ext cx="3351337" cy="8389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62CDE2F4-B12C-0A71-1207-9FC8EEFFFB75}"/>
              </a:ext>
            </a:extLst>
          </p:cNvPr>
          <p:cNvSpPr/>
          <p:nvPr/>
        </p:nvSpPr>
        <p:spPr>
          <a:xfrm>
            <a:off x="1787610" y="4952221"/>
            <a:ext cx="2178901" cy="102305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1F169AA9-1C47-6656-353E-48FC16DB9CE3}"/>
              </a:ext>
            </a:extLst>
          </p:cNvPr>
          <p:cNvSpPr/>
          <p:nvPr/>
        </p:nvSpPr>
        <p:spPr>
          <a:xfrm>
            <a:off x="5321921" y="4952221"/>
            <a:ext cx="2765119" cy="102305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AC2E6-AF04-542F-F46F-19F7D773F139}"/>
              </a:ext>
            </a:extLst>
          </p:cNvPr>
          <p:cNvSpPr txBox="1"/>
          <p:nvPr/>
        </p:nvSpPr>
        <p:spPr>
          <a:xfrm>
            <a:off x="8285816" y="1822850"/>
            <a:ext cx="3224591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발전량의 절댓값이 작은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오전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저녁 시간대는 오차율이 작아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인센티브를 받은 비율이 높음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38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인센티브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3B7656-228C-2E1C-E60B-7110E6D965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8"/>
          <a:stretch/>
        </p:blipFill>
        <p:spPr>
          <a:xfrm>
            <a:off x="1414097" y="1673183"/>
            <a:ext cx="7880324" cy="4566564"/>
          </a:xfrm>
          <a:prstGeom prst="rect">
            <a:avLst/>
          </a:prstGeom>
        </p:spPr>
      </p:pic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0CEF8AA5-4AD6-4F7D-C150-1C84A3787787}"/>
              </a:ext>
            </a:extLst>
          </p:cNvPr>
          <p:cNvSpPr/>
          <p:nvPr/>
        </p:nvSpPr>
        <p:spPr>
          <a:xfrm>
            <a:off x="1640701" y="3147406"/>
            <a:ext cx="6458270" cy="142944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AC2E6-AF04-542F-F46F-19F7D773F139}"/>
              </a:ext>
            </a:extLst>
          </p:cNvPr>
          <p:cNvSpPr txBox="1"/>
          <p:nvPr/>
        </p:nvSpPr>
        <p:spPr>
          <a:xfrm>
            <a:off x="8285816" y="1822850"/>
            <a:ext cx="3224591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발전량의 절댓값이 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오후 시간대는 오차율이 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인센티브를 받은 비율이 낮음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666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인센티브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3B7656-228C-2E1C-E60B-7110E6D965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8"/>
          <a:stretch/>
        </p:blipFill>
        <p:spPr>
          <a:xfrm>
            <a:off x="1414097" y="1673183"/>
            <a:ext cx="7880324" cy="4566564"/>
          </a:xfrm>
          <a:prstGeom prst="rect">
            <a:avLst/>
          </a:prstGeom>
        </p:spPr>
      </p:pic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0CEF8AA5-4AD6-4F7D-C150-1C84A3787787}"/>
              </a:ext>
            </a:extLst>
          </p:cNvPr>
          <p:cNvSpPr/>
          <p:nvPr/>
        </p:nvSpPr>
        <p:spPr>
          <a:xfrm>
            <a:off x="2968829" y="5569527"/>
            <a:ext cx="486889" cy="4527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AC2E6-AF04-542F-F46F-19F7D773F139}"/>
              </a:ext>
            </a:extLst>
          </p:cNvPr>
          <p:cNvSpPr txBox="1"/>
          <p:nvPr/>
        </p:nvSpPr>
        <p:spPr>
          <a:xfrm>
            <a:off x="8383644" y="1673183"/>
            <a:ext cx="3224591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모든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모델들에서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인센티브가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0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인 경우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설비이용률이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이기 때문이라고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유추할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" name="사각형: 둥근 모서리 12">
            <a:extLst>
              <a:ext uri="{FF2B5EF4-FFF2-40B4-BE49-F238E27FC236}">
                <a16:creationId xmlns:a16="http://schemas.microsoft.com/office/drawing/2014/main" id="{2268532E-FF14-07A4-FDAE-C9C8C5773B9A}"/>
              </a:ext>
            </a:extLst>
          </p:cNvPr>
          <p:cNvSpPr/>
          <p:nvPr/>
        </p:nvSpPr>
        <p:spPr>
          <a:xfrm>
            <a:off x="6030683" y="4910967"/>
            <a:ext cx="486889" cy="4527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C153C136-D91B-2FBF-83B2-3E5EB1FF64FB}"/>
              </a:ext>
            </a:extLst>
          </p:cNvPr>
          <p:cNvSpPr/>
          <p:nvPr/>
        </p:nvSpPr>
        <p:spPr>
          <a:xfrm>
            <a:off x="2230579" y="4546270"/>
            <a:ext cx="486889" cy="4527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4" name="사각형: 둥근 모서리 12">
            <a:extLst>
              <a:ext uri="{FF2B5EF4-FFF2-40B4-BE49-F238E27FC236}">
                <a16:creationId xmlns:a16="http://schemas.microsoft.com/office/drawing/2014/main" id="{2885F165-7EE9-5BD5-78C1-4FF91CEEC491}"/>
              </a:ext>
            </a:extLst>
          </p:cNvPr>
          <p:cNvSpPr/>
          <p:nvPr/>
        </p:nvSpPr>
        <p:spPr>
          <a:xfrm>
            <a:off x="6607301" y="2080647"/>
            <a:ext cx="486889" cy="4527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6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A339E3-98AC-F23A-98D7-ABAEBF55E575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91E3B80-7D8C-4CF9-BDDF-94DDF7D35A8D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7B5FF22-3F50-D1CD-88C8-7492ECD08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41A35D75-565F-4438-7984-BE03BCD2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D6DDC65-DFCA-255F-457D-94EB7BF1B5A2}"/>
              </a:ext>
            </a:extLst>
          </p:cNvPr>
          <p:cNvCxnSpPr/>
          <p:nvPr/>
        </p:nvCxnSpPr>
        <p:spPr>
          <a:xfrm>
            <a:off x="0" y="3495675"/>
            <a:ext cx="12192000" cy="0"/>
          </a:xfrm>
          <a:prstGeom prst="line">
            <a:avLst/>
          </a:prstGeom>
          <a:ln w="47625">
            <a:solidFill>
              <a:srgbClr val="B8D4D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35F76E0-D018-2CD2-64B3-B0FA361301C9}"/>
              </a:ext>
            </a:extLst>
          </p:cNvPr>
          <p:cNvSpPr/>
          <p:nvPr/>
        </p:nvSpPr>
        <p:spPr>
          <a:xfrm>
            <a:off x="1655446" y="3006329"/>
            <a:ext cx="978692" cy="978692"/>
          </a:xfrm>
          <a:prstGeom prst="ellipse">
            <a:avLst/>
          </a:prstGeom>
          <a:solidFill>
            <a:srgbClr val="FFCC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50" dirty="0">
                <a:latin typeface="+mj-lt"/>
              </a:rPr>
              <a:t>2020</a:t>
            </a:r>
            <a:endParaRPr lang="ko-KR" altLang="en-US" sz="1550" dirty="0">
              <a:latin typeface="+mj-lt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CAA149-BBAB-DC58-DD82-132B4691F805}"/>
              </a:ext>
            </a:extLst>
          </p:cNvPr>
          <p:cNvSpPr/>
          <p:nvPr/>
        </p:nvSpPr>
        <p:spPr>
          <a:xfrm>
            <a:off x="4289584" y="3006329"/>
            <a:ext cx="978692" cy="978692"/>
          </a:xfrm>
          <a:prstGeom prst="ellipse">
            <a:avLst/>
          </a:prstGeom>
          <a:solidFill>
            <a:srgbClr val="FFCC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50" dirty="0">
                <a:latin typeface="+mj-lt"/>
              </a:rPr>
              <a:t>2020</a:t>
            </a:r>
            <a:endParaRPr lang="ko-KR" altLang="en-US" sz="1550" dirty="0">
              <a:latin typeface="+mj-lt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A5B7CD1-DA30-3E31-A62B-D06D32B7B27B}"/>
              </a:ext>
            </a:extLst>
          </p:cNvPr>
          <p:cNvSpPr/>
          <p:nvPr/>
        </p:nvSpPr>
        <p:spPr>
          <a:xfrm>
            <a:off x="6923722" y="3006329"/>
            <a:ext cx="978692" cy="978692"/>
          </a:xfrm>
          <a:prstGeom prst="ellipse">
            <a:avLst/>
          </a:prstGeom>
          <a:solidFill>
            <a:srgbClr val="FFCC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50" dirty="0">
                <a:latin typeface="+mj-lt"/>
              </a:rPr>
              <a:t>2021</a:t>
            </a:r>
            <a:endParaRPr lang="ko-KR" altLang="en-US" sz="1550" dirty="0">
              <a:latin typeface="+mj-l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092383A-52DB-03EB-4D5C-ADFF459AA03B}"/>
              </a:ext>
            </a:extLst>
          </p:cNvPr>
          <p:cNvSpPr/>
          <p:nvPr/>
        </p:nvSpPr>
        <p:spPr>
          <a:xfrm>
            <a:off x="9557860" y="3006329"/>
            <a:ext cx="978692" cy="978692"/>
          </a:xfrm>
          <a:prstGeom prst="ellipse">
            <a:avLst/>
          </a:prstGeom>
          <a:solidFill>
            <a:srgbClr val="FFCC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50" dirty="0">
                <a:latin typeface="+mj-lt"/>
              </a:rPr>
              <a:t>2022</a:t>
            </a:r>
            <a:endParaRPr lang="ko-KR" altLang="en-US" sz="155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D3B480-AF24-FCBB-BDDB-0C9D38BECED6}"/>
              </a:ext>
            </a:extLst>
          </p:cNvPr>
          <p:cNvSpPr txBox="1"/>
          <p:nvPr/>
        </p:nvSpPr>
        <p:spPr>
          <a:xfrm>
            <a:off x="1161184" y="2462007"/>
            <a:ext cx="19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aplestory OTF Light" panose="020B0600000101010101" charset="-127"/>
                <a:ea typeface="Maplestory OTF Light" panose="020B0600000101010101" charset="-127"/>
              </a:rPr>
              <a:t>제 </a:t>
            </a:r>
            <a:r>
              <a:rPr lang="en-US" altLang="ko-KR" sz="1600" dirty="0">
                <a:latin typeface="Maplestory OTF Light" panose="020B0600000101010101" charset="-127"/>
                <a:ea typeface="Maplestory OTF Light" panose="020B0600000101010101" charset="-127"/>
              </a:rPr>
              <a:t>1</a:t>
            </a:r>
            <a:r>
              <a:rPr lang="ko-KR" altLang="en-US" sz="1600" dirty="0">
                <a:latin typeface="Maplestory OTF Light" panose="020B0600000101010101" charset="-127"/>
                <a:ea typeface="Maplestory OTF Light" panose="020B0600000101010101" charset="-127"/>
              </a:rPr>
              <a:t>회 경진대회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29D88D-99D4-FC7F-58BC-E8F8EE9DD9EB}"/>
              </a:ext>
            </a:extLst>
          </p:cNvPr>
          <p:cNvSpPr txBox="1"/>
          <p:nvPr/>
        </p:nvSpPr>
        <p:spPr>
          <a:xfrm>
            <a:off x="3795322" y="2462007"/>
            <a:ext cx="19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aplestory OTF Light" panose="020B0600000101010101" charset="-127"/>
                <a:ea typeface="Maplestory OTF Light" panose="020B0600000101010101" charset="-127"/>
              </a:rPr>
              <a:t>제 </a:t>
            </a:r>
            <a:r>
              <a:rPr lang="en-US" altLang="ko-KR" sz="1600" dirty="0">
                <a:latin typeface="Maplestory OTF Light" panose="020B0600000101010101" charset="-127"/>
                <a:ea typeface="Maplestory OTF Light" panose="020B0600000101010101" charset="-127"/>
              </a:rPr>
              <a:t>2</a:t>
            </a:r>
            <a:r>
              <a:rPr lang="ko-KR" altLang="en-US" sz="1600" dirty="0">
                <a:latin typeface="Maplestory OTF Light" panose="020B0600000101010101" charset="-127"/>
                <a:ea typeface="Maplestory OTF Light" panose="020B0600000101010101" charset="-127"/>
              </a:rPr>
              <a:t>회 경진대회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5AEFEF-CDEC-95D3-2B46-E27F6398EBE9}"/>
              </a:ext>
            </a:extLst>
          </p:cNvPr>
          <p:cNvSpPr txBox="1"/>
          <p:nvPr/>
        </p:nvSpPr>
        <p:spPr>
          <a:xfrm>
            <a:off x="6429460" y="2454655"/>
            <a:ext cx="19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aplestory OTF Light" panose="020B0600000101010101" charset="-127"/>
                <a:ea typeface="Maplestory OTF Light" panose="020B0600000101010101" charset="-127"/>
              </a:rPr>
              <a:t>제 </a:t>
            </a:r>
            <a:r>
              <a:rPr lang="en-US" altLang="ko-KR" sz="1600" dirty="0">
                <a:latin typeface="Maplestory OTF Light" panose="020B0600000101010101" charset="-127"/>
                <a:ea typeface="Maplestory OTF Light" panose="020B0600000101010101" charset="-127"/>
              </a:rPr>
              <a:t>3</a:t>
            </a:r>
            <a:r>
              <a:rPr lang="ko-KR" altLang="en-US" sz="1600" dirty="0">
                <a:latin typeface="Maplestory OTF Light" panose="020B0600000101010101" charset="-127"/>
                <a:ea typeface="Maplestory OTF Light" panose="020B0600000101010101" charset="-127"/>
              </a:rPr>
              <a:t>회 경진대회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3DE5FC-9369-8AB5-CC87-C888246D51D2}"/>
              </a:ext>
            </a:extLst>
          </p:cNvPr>
          <p:cNvSpPr txBox="1"/>
          <p:nvPr/>
        </p:nvSpPr>
        <p:spPr>
          <a:xfrm>
            <a:off x="9063598" y="2462007"/>
            <a:ext cx="1967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Maplestory OTF Light" panose="020B0600000101010101" charset="-127"/>
                <a:ea typeface="Maplestory OTF Light" panose="020B0600000101010101" charset="-127"/>
              </a:rPr>
              <a:t>제 </a:t>
            </a:r>
            <a:r>
              <a:rPr lang="en-US" altLang="ko-KR" sz="1600" dirty="0">
                <a:latin typeface="Maplestory OTF Light" panose="020B0600000101010101" charset="-127"/>
                <a:ea typeface="Maplestory OTF Light" panose="020B0600000101010101" charset="-127"/>
              </a:rPr>
              <a:t>4</a:t>
            </a:r>
            <a:r>
              <a:rPr lang="ko-KR" altLang="en-US" sz="1600" dirty="0">
                <a:latin typeface="Maplestory OTF Light" panose="020B0600000101010101" charset="-127"/>
                <a:ea typeface="Maplestory OTF Light" panose="020B0600000101010101" charset="-127"/>
              </a:rPr>
              <a:t>회 경진대회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D1474E-2645-35CF-AE89-3370A83F9C82}"/>
              </a:ext>
            </a:extLst>
          </p:cNvPr>
          <p:cNvGrpSpPr/>
          <p:nvPr/>
        </p:nvGrpSpPr>
        <p:grpSpPr>
          <a:xfrm>
            <a:off x="942975" y="4169379"/>
            <a:ext cx="2457450" cy="1282085"/>
            <a:chOff x="942975" y="4169379"/>
            <a:chExt cx="2457450" cy="1282085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C25E1D4C-74CE-8CB3-4966-7B70D82BDD88}"/>
                </a:ext>
              </a:extLst>
            </p:cNvPr>
            <p:cNvSpPr/>
            <p:nvPr/>
          </p:nvSpPr>
          <p:spPr>
            <a:xfrm>
              <a:off x="946596" y="4169379"/>
              <a:ext cx="2393058" cy="1282085"/>
            </a:xfrm>
            <a:prstGeom prst="roundRect">
              <a:avLst/>
            </a:prstGeom>
            <a:noFill/>
            <a:ln w="28575">
              <a:solidFill>
                <a:srgbClr val="B8D4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865124-4DB8-3A41-B186-5B410B5B2C61}"/>
                </a:ext>
              </a:extLst>
            </p:cNvPr>
            <p:cNvSpPr txBox="1"/>
            <p:nvPr/>
          </p:nvSpPr>
          <p:spPr>
            <a:xfrm>
              <a:off x="942975" y="4219575"/>
              <a:ext cx="2457450" cy="1166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충북 진천군에 위치한 </a:t>
              </a:r>
              <a:endParaRPr lang="en-US" altLang="ko-KR" sz="1600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태양광 발전소 데이터 활용 미래의 발전량 예측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6B60949-63A1-D3CB-0AEB-8E6BCFBF5E3B}"/>
              </a:ext>
            </a:extLst>
          </p:cNvPr>
          <p:cNvGrpSpPr/>
          <p:nvPr/>
        </p:nvGrpSpPr>
        <p:grpSpPr>
          <a:xfrm>
            <a:off x="3587750" y="4169379"/>
            <a:ext cx="2457450" cy="1282085"/>
            <a:chOff x="3559175" y="4169379"/>
            <a:chExt cx="2457450" cy="12820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D92CBD-6063-CAD5-5C46-EE23BD199B94}"/>
                </a:ext>
              </a:extLst>
            </p:cNvPr>
            <p:cNvSpPr txBox="1"/>
            <p:nvPr/>
          </p:nvSpPr>
          <p:spPr>
            <a:xfrm>
              <a:off x="3559175" y="4219575"/>
              <a:ext cx="2457450" cy="1166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소규모 태양광 발전소 데이터</a:t>
              </a:r>
              <a:endParaRPr lang="en-US" altLang="ko-KR" sz="1600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다음 날 발전량 예측하여</a:t>
              </a:r>
              <a:endParaRPr lang="en-US" altLang="ko-KR" sz="1600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전력 시장에 최적 입찰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0533E1E-7AB3-4001-7E67-BC11DD6C819C}"/>
                </a:ext>
              </a:extLst>
            </p:cNvPr>
            <p:cNvSpPr/>
            <p:nvPr/>
          </p:nvSpPr>
          <p:spPr>
            <a:xfrm>
              <a:off x="3561589" y="4169379"/>
              <a:ext cx="2393058" cy="1282085"/>
            </a:xfrm>
            <a:prstGeom prst="roundRect">
              <a:avLst/>
            </a:prstGeom>
            <a:noFill/>
            <a:ln w="28575">
              <a:solidFill>
                <a:srgbClr val="B8D4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FEC36D1-563A-3ABC-0320-0A6891EC4D70}"/>
              </a:ext>
            </a:extLst>
          </p:cNvPr>
          <p:cNvGrpSpPr/>
          <p:nvPr/>
        </p:nvGrpSpPr>
        <p:grpSpPr>
          <a:xfrm>
            <a:off x="6232525" y="4169379"/>
            <a:ext cx="2457450" cy="1282085"/>
            <a:chOff x="6175375" y="4169379"/>
            <a:chExt cx="2457450" cy="128208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EC1F16-17D3-E4E2-28FE-70CBA5232D49}"/>
                </a:ext>
              </a:extLst>
            </p:cNvPr>
            <p:cNvSpPr txBox="1"/>
            <p:nvPr/>
          </p:nvSpPr>
          <p:spPr>
            <a:xfrm>
              <a:off x="6175375" y="4219575"/>
              <a:ext cx="2457450" cy="1166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가상 발전소의 다음 </a:t>
              </a:r>
              <a:r>
                <a:rPr lang="en-US" altLang="ko-KR" sz="1600" dirty="0">
                  <a:latin typeface="Maplestory OTF Light" panose="020B0600000101010101" charset="-127"/>
                  <a:ea typeface="Maplestory OTF Light" panose="020B0600000101010101" charset="-127"/>
                </a:rPr>
                <a:t>24</a:t>
              </a: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시간 </a:t>
              </a:r>
              <a:endParaRPr lang="en-US" altLang="ko-KR" sz="1600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매시간 예측 발전량 입찰</a:t>
              </a:r>
              <a:endParaRPr lang="en-US" altLang="ko-KR" sz="1600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예측 성과에 따른 인센티브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6AD22F9-6D69-2A23-743F-00DB67C1320F}"/>
                </a:ext>
              </a:extLst>
            </p:cNvPr>
            <p:cNvSpPr/>
            <p:nvPr/>
          </p:nvSpPr>
          <p:spPr>
            <a:xfrm>
              <a:off x="6176582" y="4169379"/>
              <a:ext cx="2393058" cy="1282085"/>
            </a:xfrm>
            <a:prstGeom prst="roundRect">
              <a:avLst/>
            </a:prstGeom>
            <a:noFill/>
            <a:ln w="28575">
              <a:solidFill>
                <a:srgbClr val="B8D4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C69174F-4FD8-825F-E4C8-CBD641B2FBF1}"/>
              </a:ext>
            </a:extLst>
          </p:cNvPr>
          <p:cNvGrpSpPr/>
          <p:nvPr/>
        </p:nvGrpSpPr>
        <p:grpSpPr>
          <a:xfrm>
            <a:off x="8877300" y="4169379"/>
            <a:ext cx="2457450" cy="1282085"/>
            <a:chOff x="8877300" y="4169379"/>
            <a:chExt cx="2457450" cy="12820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8E5EADB-1F1B-1DB8-3624-5B10FA6D2BDC}"/>
                </a:ext>
              </a:extLst>
            </p:cNvPr>
            <p:cNvSpPr txBox="1"/>
            <p:nvPr/>
          </p:nvSpPr>
          <p:spPr>
            <a:xfrm>
              <a:off x="8877300" y="4219575"/>
              <a:ext cx="2457450" cy="1166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타 지역 발전소 데이터 활용</a:t>
              </a:r>
              <a:endParaRPr lang="en-US" altLang="ko-KR" sz="1600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신규 설치된 발전소의</a:t>
              </a:r>
              <a:endParaRPr lang="en-US" altLang="ko-KR" sz="1600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Maplestory OTF Light" panose="020B0600000101010101" charset="-127"/>
                  <a:ea typeface="Maplestory OTF Light" panose="020B0600000101010101" charset="-127"/>
                </a:rPr>
                <a:t>다음날 발전량 구간 예측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7F79B52-66B0-3321-A406-8C5336DFF9F4}"/>
                </a:ext>
              </a:extLst>
            </p:cNvPr>
            <p:cNvSpPr/>
            <p:nvPr/>
          </p:nvSpPr>
          <p:spPr>
            <a:xfrm>
              <a:off x="8877300" y="4169379"/>
              <a:ext cx="2393058" cy="1282085"/>
            </a:xfrm>
            <a:prstGeom prst="roundRect">
              <a:avLst/>
            </a:prstGeom>
            <a:noFill/>
            <a:ln w="28575">
              <a:solidFill>
                <a:srgbClr val="B8D4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9B4BB4D-2FBD-112C-5F87-7FB787698B16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역대 공모전 흐름</a:t>
            </a:r>
          </a:p>
        </p:txBody>
      </p:sp>
    </p:spTree>
    <p:extLst>
      <p:ext uri="{BB962C8B-B14F-4D97-AF65-F5344CB8AC3E}">
        <p14:creationId xmlns:p14="http://schemas.microsoft.com/office/powerpoint/2010/main" val="22908072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FA56DE-AD65-411C-ACEF-0184405F20C1}"/>
              </a:ext>
            </a:extLst>
          </p:cNvPr>
          <p:cNvGrpSpPr/>
          <p:nvPr/>
        </p:nvGrpSpPr>
        <p:grpSpPr>
          <a:xfrm>
            <a:off x="379810" y="32442"/>
            <a:ext cx="6251243" cy="1268016"/>
            <a:chOff x="409906" y="333717"/>
            <a:chExt cx="6251243" cy="1268016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F7B9531-9F95-4527-995D-F8E3974F04C4}"/>
                </a:ext>
              </a:extLst>
            </p:cNvPr>
            <p:cNvSpPr/>
            <p:nvPr/>
          </p:nvSpPr>
          <p:spPr>
            <a:xfrm>
              <a:off x="838199" y="6294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D5EFFB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21C526-DCD3-43D1-BE38-7E0B3E2FA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06" y="333717"/>
              <a:ext cx="1268016" cy="1268016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95205B07-A039-436F-A8CC-A4648AA2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0" y="228300"/>
            <a:ext cx="3057521" cy="8763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dirty="0"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6BE2-87B0-D1D2-9671-19EA1EB611E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인센티브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AC2E6-AF04-542F-F46F-19F7D773F139}"/>
              </a:ext>
            </a:extLst>
          </p:cNvPr>
          <p:cNvSpPr txBox="1"/>
          <p:nvPr/>
        </p:nvSpPr>
        <p:spPr>
          <a:xfrm>
            <a:off x="2736057" y="4928526"/>
            <a:ext cx="7599327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4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가 인센티브를 받는 비율이 비교적 낮아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앙상블 과정에서 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 </a:t>
            </a:r>
            <a:r>
              <a:rPr lang="en-US" altLang="ko-KR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4</a:t>
            </a:r>
            <a:r>
              <a:rPr lang="ko-KR" altLang="en-US" sz="2200" dirty="0" err="1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를</a:t>
            </a: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제외</a:t>
            </a:r>
            <a:r>
              <a:rPr lang="ko-KR" alt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하자는 결론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A947B4-9460-42FC-B3EB-38BB784EC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719" b="17527"/>
          <a:stretch/>
        </p:blipFill>
        <p:spPr>
          <a:xfrm>
            <a:off x="1532774" y="2169811"/>
            <a:ext cx="4277932" cy="1820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E4BFC2-76DF-878F-2C44-1ABB930B35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062"/>
          <a:stretch/>
        </p:blipFill>
        <p:spPr>
          <a:xfrm>
            <a:off x="6247931" y="1457879"/>
            <a:ext cx="4381005" cy="3182429"/>
          </a:xfrm>
          <a:prstGeom prst="rect">
            <a:avLst/>
          </a:prstGeom>
        </p:spPr>
      </p:pic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856F18CF-6B86-EF1F-BE0D-9897315066C1}"/>
              </a:ext>
            </a:extLst>
          </p:cNvPr>
          <p:cNvSpPr/>
          <p:nvPr/>
        </p:nvSpPr>
        <p:spPr>
          <a:xfrm>
            <a:off x="2155745" y="4871125"/>
            <a:ext cx="8759952" cy="1325880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39006-D8ED-4584-5FD1-322483C1EA8F}"/>
              </a:ext>
            </a:extLst>
          </p:cNvPr>
          <p:cNvSpPr txBox="1"/>
          <p:nvPr/>
        </p:nvSpPr>
        <p:spPr>
          <a:xfrm>
            <a:off x="2327321" y="4361360"/>
            <a:ext cx="236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오차율과 같은 맥락으로 </a:t>
            </a:r>
            <a:endParaRPr lang="ko-US" altLang="en-US" dirty="0"/>
          </a:p>
        </p:txBody>
      </p:sp>
      <p:pic>
        <p:nvPicPr>
          <p:cNvPr id="18" name="Object 38">
            <a:extLst>
              <a:ext uri="{FF2B5EF4-FFF2-40B4-BE49-F238E27FC236}">
                <a16:creationId xmlns:a16="http://schemas.microsoft.com/office/drawing/2014/main" id="{4AA9C31D-B91E-A840-B053-EBDEE6EEEF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3066158">
            <a:off x="4604947" y="4564995"/>
            <a:ext cx="749148" cy="407966"/>
          </a:xfrm>
          <a:prstGeom prst="rect">
            <a:avLst/>
          </a:prstGeom>
        </p:spPr>
      </p:pic>
      <p:sp>
        <p:nvSpPr>
          <p:cNvPr id="19" name="사각형: 둥근 모서리 12">
            <a:extLst>
              <a:ext uri="{FF2B5EF4-FFF2-40B4-BE49-F238E27FC236}">
                <a16:creationId xmlns:a16="http://schemas.microsoft.com/office/drawing/2014/main" id="{8CC05BBF-E6DD-B1D2-46B1-607E964832AD}"/>
              </a:ext>
            </a:extLst>
          </p:cNvPr>
          <p:cNvSpPr/>
          <p:nvPr/>
        </p:nvSpPr>
        <p:spPr>
          <a:xfrm>
            <a:off x="4341705" y="3645179"/>
            <a:ext cx="787920" cy="30991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695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F91870-2642-13B5-3E11-1FE95CE6A2AA}"/>
              </a:ext>
            </a:extLst>
          </p:cNvPr>
          <p:cNvSpPr txBox="1">
            <a:spLocks/>
          </p:cNvSpPr>
          <p:nvPr/>
        </p:nvSpPr>
        <p:spPr>
          <a:xfrm>
            <a:off x="5051471" y="2945064"/>
            <a:ext cx="2089057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모델링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097E66-B0F4-EE2A-CBD2-B74E9DF505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07" y="2930325"/>
            <a:ext cx="997349" cy="9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16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BF8FF-A978-BBED-D962-D94E43551DA1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하이퍼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파라미터 최적화</a:t>
            </a: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97760C35-96F6-599E-73B7-5294A9857E1B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D7063-B801-CEBF-FD3E-A9FF35437234}"/>
              </a:ext>
            </a:extLst>
          </p:cNvPr>
          <p:cNvSpPr txBox="1"/>
          <p:nvPr/>
        </p:nvSpPr>
        <p:spPr>
          <a:xfrm>
            <a:off x="1810303" y="1582595"/>
            <a:ext cx="768612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하이퍼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파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라미터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최적화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Hyper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Parameter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Optimization)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B98F55-10D5-88BE-A1CA-CCFB3880FFB6}"/>
              </a:ext>
            </a:extLst>
          </p:cNvPr>
          <p:cNvSpPr txBox="1"/>
          <p:nvPr/>
        </p:nvSpPr>
        <p:spPr>
          <a:xfrm>
            <a:off x="2297578" y="2138056"/>
            <a:ext cx="7596844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모델 학습 과정에 반영되는 값을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학습 시작 전에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미리 조정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하는 행위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하이퍼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 파라미터 튜닝이라고도 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.</a:t>
            </a:r>
          </a:p>
        </p:txBody>
      </p:sp>
      <p:pic>
        <p:nvPicPr>
          <p:cNvPr id="19" name="그림 1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8A15222-389C-6347-9AF9-65D9C2F7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9" y="3746521"/>
            <a:ext cx="7829161" cy="233060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7A64CD-F7AE-9F95-1183-2F130DE22C76}"/>
              </a:ext>
            </a:extLst>
          </p:cNvPr>
          <p:cNvSpPr/>
          <p:nvPr/>
        </p:nvSpPr>
        <p:spPr>
          <a:xfrm>
            <a:off x="5800725" y="3533045"/>
            <a:ext cx="4352926" cy="2810605"/>
          </a:xfrm>
          <a:prstGeom prst="roundRect">
            <a:avLst/>
          </a:prstGeom>
          <a:noFill/>
          <a:ln w="19050">
            <a:solidFill>
              <a:srgbClr val="D447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2" name="Object 38">
            <a:extLst>
              <a:ext uri="{FF2B5EF4-FFF2-40B4-BE49-F238E27FC236}">
                <a16:creationId xmlns:a16="http://schemas.microsoft.com/office/drawing/2014/main" id="{6B4422C8-D6CD-738F-72D0-110FB013C3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00658" flipH="1">
            <a:off x="8418415" y="2685635"/>
            <a:ext cx="348602" cy="189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80BA8-336A-DC75-64CE-55F09F0F9FDD}"/>
              </a:ext>
            </a:extLst>
          </p:cNvPr>
          <p:cNvSpPr txBox="1"/>
          <p:nvPr/>
        </p:nvSpPr>
        <p:spPr>
          <a:xfrm>
            <a:off x="8413404" y="2878734"/>
            <a:ext cx="261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모델 성능을 향상시키는데 중요</a:t>
            </a:r>
          </a:p>
        </p:txBody>
      </p:sp>
    </p:spTree>
    <p:extLst>
      <p:ext uri="{BB962C8B-B14F-4D97-AF65-F5344CB8AC3E}">
        <p14:creationId xmlns:p14="http://schemas.microsoft.com/office/powerpoint/2010/main" val="1112238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BF8FF-A978-BBED-D962-D94E43551DA1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하이퍼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파라미터 최적화</a:t>
            </a: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97760C35-96F6-599E-73B7-5294A9857E1B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D7063-B801-CEBF-FD3E-A9FF35437234}"/>
              </a:ext>
            </a:extLst>
          </p:cNvPr>
          <p:cNvSpPr txBox="1"/>
          <p:nvPr/>
        </p:nvSpPr>
        <p:spPr>
          <a:xfrm>
            <a:off x="1810303" y="1582595"/>
            <a:ext cx="7686121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하이퍼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파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라미터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최적화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Hyper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Parameter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Optimization)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B98F55-10D5-88BE-A1CA-CCFB3880FFB6}"/>
              </a:ext>
            </a:extLst>
          </p:cNvPr>
          <p:cNvSpPr txBox="1"/>
          <p:nvPr/>
        </p:nvSpPr>
        <p:spPr>
          <a:xfrm>
            <a:off x="2297578" y="2138056"/>
            <a:ext cx="7596844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모델 학습 과정에 반영되는 값을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학습 시작 전에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미리 조정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하는 행위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12529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하이퍼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 파라미터 튜닝이라고도 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12529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.</a:t>
            </a:r>
          </a:p>
        </p:txBody>
      </p:sp>
      <p:pic>
        <p:nvPicPr>
          <p:cNvPr id="19" name="그림 1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8A15222-389C-6347-9AF9-65D9C2F7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19" y="3746521"/>
            <a:ext cx="7829161" cy="233060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7A64CD-F7AE-9F95-1183-2F130DE22C76}"/>
              </a:ext>
            </a:extLst>
          </p:cNvPr>
          <p:cNvSpPr/>
          <p:nvPr/>
        </p:nvSpPr>
        <p:spPr>
          <a:xfrm>
            <a:off x="5800725" y="3533045"/>
            <a:ext cx="4352926" cy="2810605"/>
          </a:xfrm>
          <a:prstGeom prst="roundRect">
            <a:avLst/>
          </a:prstGeom>
          <a:noFill/>
          <a:ln w="19050">
            <a:solidFill>
              <a:srgbClr val="D447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2" name="Object 38">
            <a:extLst>
              <a:ext uri="{FF2B5EF4-FFF2-40B4-BE49-F238E27FC236}">
                <a16:creationId xmlns:a16="http://schemas.microsoft.com/office/drawing/2014/main" id="{6B4422C8-D6CD-738F-72D0-110FB013C3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00658" flipH="1">
            <a:off x="8418415" y="2685635"/>
            <a:ext cx="348602" cy="189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80BA8-336A-DC75-64CE-55F09F0F9FDD}"/>
              </a:ext>
            </a:extLst>
          </p:cNvPr>
          <p:cNvSpPr txBox="1"/>
          <p:nvPr/>
        </p:nvSpPr>
        <p:spPr>
          <a:xfrm>
            <a:off x="8413404" y="2878734"/>
            <a:ext cx="261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rPr>
              <a:t>모델 성능을 향상시키는데 중요</a:t>
            </a:r>
          </a:p>
        </p:txBody>
      </p:sp>
      <p:sp>
        <p:nvSpPr>
          <p:cNvPr id="9" name="Google Shape;110;p19">
            <a:extLst>
              <a:ext uri="{FF2B5EF4-FFF2-40B4-BE49-F238E27FC236}">
                <a16:creationId xmlns:a16="http://schemas.microsoft.com/office/drawing/2014/main" id="{64D72893-02DA-6FA9-51EE-534B2B5541B0}"/>
              </a:ext>
            </a:extLst>
          </p:cNvPr>
          <p:cNvSpPr/>
          <p:nvPr/>
        </p:nvSpPr>
        <p:spPr>
          <a:xfrm>
            <a:off x="19051" y="-132345"/>
            <a:ext cx="12585315" cy="7330779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09612-0E95-FBE2-C771-C1585C10F7D9}"/>
              </a:ext>
            </a:extLst>
          </p:cNvPr>
          <p:cNvSpPr txBox="1"/>
          <p:nvPr/>
        </p:nvSpPr>
        <p:spPr>
          <a:xfrm>
            <a:off x="2302375" y="802850"/>
            <a:ext cx="7596844" cy="84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하이퍼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파라미터와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파라미터 비교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CE3B2AA6-B403-5F55-0E0E-561077A87B94}"/>
              </a:ext>
            </a:extLst>
          </p:cNvPr>
          <p:cNvSpPr/>
          <p:nvPr/>
        </p:nvSpPr>
        <p:spPr>
          <a:xfrm>
            <a:off x="1717716" y="1902000"/>
            <a:ext cx="8756563" cy="4317825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C94087-1EAD-CCFC-9D36-A69D2AF35369}"/>
                  </a:ext>
                </a:extLst>
              </p:cNvPr>
              <p:cNvSpPr txBox="1"/>
              <p:nvPr/>
            </p:nvSpPr>
            <p:spPr>
              <a:xfrm>
                <a:off x="2044654" y="2166519"/>
                <a:ext cx="8429625" cy="2043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200" dirty="0">
                    <a:solidFill>
                      <a:schemeClr val="bg1"/>
                    </a:solidFill>
                    <a:latin typeface="Maplestory OTF Light" panose="020B0600000101010101" charset="-127"/>
                    <a:ea typeface="Maplestory OTF Light" panose="020B0600000101010101" charset="-127"/>
                  </a:rPr>
                  <a:t>EX) LASSO </a:t>
                </a:r>
                <a:r>
                  <a:rPr lang="ko-KR" altLang="en-US" sz="2200" dirty="0">
                    <a:solidFill>
                      <a:schemeClr val="bg1"/>
                    </a:solidFill>
                    <a:latin typeface="Maplestory OTF Light" panose="020B0600000101010101" charset="-127"/>
                    <a:ea typeface="Maplestory OTF Light" panose="020B0600000101010101" charset="-127"/>
                  </a:rPr>
                  <a:t>회귀</a:t>
                </a:r>
                <a:endParaRPr lang="en-US" altLang="ko-KR" sz="2200" dirty="0">
                  <a:solidFill>
                    <a:schemeClr val="bg1"/>
                  </a:solidFill>
                  <a:latin typeface="Maplestory OTF Light" panose="020B0600000101010101" charset="-127"/>
                  <a:ea typeface="Maplestory OTF Light" panose="020B0600000101010101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ko-KR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2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2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2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22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22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22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22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ko-KR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22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2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200" dirty="0">
                  <a:solidFill>
                    <a:schemeClr val="bg1"/>
                  </a:solidFill>
                  <a:latin typeface="Maplestory OTF Light" panose="020B0600000101010101" charset="-127"/>
                  <a:ea typeface="Maplestory OTF Light" panose="020B0600000101010101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C94087-1EAD-CCFC-9D36-A69D2AF35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54" y="2166519"/>
                <a:ext cx="8429625" cy="2043829"/>
              </a:xfrm>
              <a:prstGeom prst="rect">
                <a:avLst/>
              </a:prstGeom>
              <a:blipFill>
                <a:blip r:embed="rId7"/>
                <a:stretch>
                  <a:fillRect l="-9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BF372-2ADA-7364-B35C-9FCE8E8253FD}"/>
                  </a:ext>
                </a:extLst>
              </p:cNvPr>
              <p:cNvSpPr txBox="1"/>
              <p:nvPr/>
            </p:nvSpPr>
            <p:spPr>
              <a:xfrm>
                <a:off x="2514600" y="4486275"/>
                <a:ext cx="7495980" cy="948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ko-K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: </a:t>
                </a:r>
                <a:r>
                  <a:rPr lang="ko-KR" altLang="en-US" dirty="0">
                    <a:solidFill>
                      <a:schemeClr val="bg1"/>
                    </a:solidFill>
                    <a:latin typeface="Maplestory OTF Light" panose="020B0600000101010101" charset="-127"/>
                    <a:ea typeface="Maplestory OTF Light" panose="020B0600000101010101" charset="-127"/>
                  </a:rPr>
                  <a:t>회귀계수의 추정치로</a:t>
                </a:r>
                <a:r>
                  <a:rPr lang="en-US" altLang="ko-KR" dirty="0">
                    <a:solidFill>
                      <a:schemeClr val="bg1"/>
                    </a:solidFill>
                    <a:latin typeface="Maplestory OTF Light" panose="020B0600000101010101" charset="-127"/>
                    <a:ea typeface="Maplestory OTF Light" panose="020B0600000101010101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Maplestory OTF Light" panose="020B0600000101010101" charset="-127"/>
                    <a:ea typeface="Maplestory OTF Light" panose="020B0600000101010101" charset="-127"/>
                  </a:rPr>
                  <a:t>모델의 학습 결과로 나오는 값</a:t>
                </a:r>
                <a:endParaRPr lang="en-US" altLang="ko-KR" dirty="0">
                  <a:solidFill>
                    <a:schemeClr val="bg1"/>
                  </a:solidFill>
                  <a:latin typeface="Maplestory OTF Light" panose="020B0600000101010101" charset="-127"/>
                  <a:ea typeface="Maplestory OTF Light" panose="020B0600000101010101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Maplestory OTF Light" panose="020B0600000101010101" charset="-127"/>
                    <a:ea typeface="Maplestory OTF Light" panose="020B0600000101010101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ko-KR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: </a:t>
                </a:r>
                <a:r>
                  <a:rPr lang="ko-KR" altLang="en-US" dirty="0">
                    <a:solidFill>
                      <a:schemeClr val="bg1"/>
                    </a:solidFill>
                    <a:latin typeface="Maplestory OTF Light" panose="020B0600000101010101" charset="-127"/>
                    <a:ea typeface="Maplestory OTF Light" panose="020B0600000101010101" charset="-127"/>
                  </a:rPr>
                  <a:t>정규화 계수로</a:t>
                </a:r>
                <a:r>
                  <a:rPr lang="en-US" altLang="ko-KR" dirty="0">
                    <a:solidFill>
                      <a:schemeClr val="bg1"/>
                    </a:solidFill>
                    <a:latin typeface="Maplestory OTF Light" panose="020B0600000101010101" charset="-127"/>
                    <a:ea typeface="Maplestory OTF Light" panose="020B0600000101010101" charset="-127"/>
                  </a:rPr>
                  <a:t>, </a:t>
                </a:r>
                <a:r>
                  <a:rPr lang="ko-KR" altLang="en-US" dirty="0">
                    <a:solidFill>
                      <a:schemeClr val="bg1"/>
                    </a:solidFill>
                    <a:latin typeface="Maplestory OTF Light" panose="020B0600000101010101" charset="-127"/>
                    <a:ea typeface="Maplestory OTF Light" panose="020B0600000101010101" charset="-127"/>
                  </a:rPr>
                  <a:t>학습 이전에 정해주는 값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BF372-2ADA-7364-B35C-9FCE8E825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4486275"/>
                <a:ext cx="7495980" cy="948465"/>
              </a:xfrm>
              <a:prstGeom prst="rect">
                <a:avLst/>
              </a:prstGeom>
              <a:blipFill>
                <a:blip r:embed="rId8"/>
                <a:stretch>
                  <a:fillRect l="-244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007">
            <a:extLst>
              <a:ext uri="{FF2B5EF4-FFF2-40B4-BE49-F238E27FC236}">
                <a16:creationId xmlns:a16="http://schemas.microsoft.com/office/drawing/2014/main" id="{2D805C5B-452C-551B-807E-1C58DD1E7A84}"/>
              </a:ext>
            </a:extLst>
          </p:cNvPr>
          <p:cNvGrpSpPr/>
          <p:nvPr/>
        </p:nvGrpSpPr>
        <p:grpSpPr>
          <a:xfrm>
            <a:off x="5889133" y="273141"/>
            <a:ext cx="413728" cy="600770"/>
            <a:chOff x="7598223" y="5172736"/>
            <a:chExt cx="1292712" cy="2216187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28BAC414-ADB0-4CF2-066A-C2B2F7A8D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0131B70-3EA1-AF94-3621-DF4C2405A29D}"/>
              </a:ext>
            </a:extLst>
          </p:cNvPr>
          <p:cNvCxnSpPr/>
          <p:nvPr/>
        </p:nvCxnSpPr>
        <p:spPr>
          <a:xfrm>
            <a:off x="7675665" y="4823237"/>
            <a:ext cx="3363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CF31A5-D8A9-6C3E-F459-C88A8FB1B638}"/>
              </a:ext>
            </a:extLst>
          </p:cNvPr>
          <p:cNvSpPr txBox="1"/>
          <p:nvPr/>
        </p:nvSpPr>
        <p:spPr>
          <a:xfrm>
            <a:off x="8143878" y="4663650"/>
            <a:ext cx="1741019" cy="37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파라미터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E7E207-4129-D167-0DD4-2EEB0720F066}"/>
              </a:ext>
            </a:extLst>
          </p:cNvPr>
          <p:cNvCxnSpPr/>
          <p:nvPr/>
        </p:nvCxnSpPr>
        <p:spPr>
          <a:xfrm>
            <a:off x="6637440" y="5232812"/>
            <a:ext cx="33634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A92DD0-42BF-6DDE-B5BF-9FEAF887DCA7}"/>
              </a:ext>
            </a:extLst>
          </p:cNvPr>
          <p:cNvSpPr txBox="1"/>
          <p:nvPr/>
        </p:nvSpPr>
        <p:spPr>
          <a:xfrm>
            <a:off x="7054028" y="5073100"/>
            <a:ext cx="1741019" cy="37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하이퍼</a:t>
            </a:r>
            <a:r>
              <a:rPr lang="ko-KR" altLang="en-US" dirty="0">
                <a:solidFill>
                  <a:schemeClr val="bg1"/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 파라미터</a:t>
            </a:r>
          </a:p>
        </p:txBody>
      </p:sp>
    </p:spTree>
    <p:extLst>
      <p:ext uri="{BB962C8B-B14F-4D97-AF65-F5344CB8AC3E}">
        <p14:creationId xmlns:p14="http://schemas.microsoft.com/office/powerpoint/2010/main" val="30773732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BF8FF-A978-BBED-D962-D94E43551DA1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하이퍼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파라미터 </a:t>
            </a: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튜닝 기법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64B859-4CEB-778A-1D13-C6E2273D0CFA}"/>
              </a:ext>
            </a:extLst>
          </p:cNvPr>
          <p:cNvSpPr/>
          <p:nvPr/>
        </p:nvSpPr>
        <p:spPr>
          <a:xfrm>
            <a:off x="1020897" y="2812107"/>
            <a:ext cx="4959213" cy="282273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8FC431-9220-239D-ED1B-F43ADCF469DF}"/>
              </a:ext>
            </a:extLst>
          </p:cNvPr>
          <p:cNvGrpSpPr/>
          <p:nvPr/>
        </p:nvGrpSpPr>
        <p:grpSpPr>
          <a:xfrm>
            <a:off x="2257425" y="2524809"/>
            <a:ext cx="2409825" cy="553678"/>
            <a:chOff x="2486025" y="1800909"/>
            <a:chExt cx="2409825" cy="55367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85B21B-3D38-36FA-3FB5-5EFA278AC444}"/>
                </a:ext>
              </a:extLst>
            </p:cNvPr>
            <p:cNvSpPr/>
            <p:nvPr/>
          </p:nvSpPr>
          <p:spPr>
            <a:xfrm>
              <a:off x="2486025" y="1800909"/>
              <a:ext cx="2390775" cy="553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A50500-84CF-2A76-1A63-167D45145270}"/>
                </a:ext>
              </a:extLst>
            </p:cNvPr>
            <p:cNvSpPr txBox="1"/>
            <p:nvPr/>
          </p:nvSpPr>
          <p:spPr>
            <a:xfrm>
              <a:off x="2505075" y="1857375"/>
              <a:ext cx="2390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GRID SEARCH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9EF9C7A-D2F8-4EBA-E97C-607D4B7432FA}"/>
              </a:ext>
            </a:extLst>
          </p:cNvPr>
          <p:cNvSpPr/>
          <p:nvPr/>
        </p:nvSpPr>
        <p:spPr>
          <a:xfrm>
            <a:off x="6452616" y="2812107"/>
            <a:ext cx="4959213" cy="282273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5683D5-7980-AA72-7B47-A5B79E30BAAD}"/>
              </a:ext>
            </a:extLst>
          </p:cNvPr>
          <p:cNvSpPr/>
          <p:nvPr/>
        </p:nvSpPr>
        <p:spPr>
          <a:xfrm>
            <a:off x="7272584" y="2581275"/>
            <a:ext cx="3114675" cy="55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D0720-84CB-C87A-388A-F747B4FF22F4}"/>
              </a:ext>
            </a:extLst>
          </p:cNvPr>
          <p:cNvSpPr txBox="1"/>
          <p:nvPr/>
        </p:nvSpPr>
        <p:spPr>
          <a:xfrm>
            <a:off x="7057572" y="2581275"/>
            <a:ext cx="369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RANDOM SEARCH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572DEB8-FAD7-C3B9-39E5-861763D05B61}"/>
              </a:ext>
            </a:extLst>
          </p:cNvPr>
          <p:cNvGrpSpPr/>
          <p:nvPr/>
        </p:nvGrpSpPr>
        <p:grpSpPr>
          <a:xfrm>
            <a:off x="5637405" y="1506029"/>
            <a:ext cx="4959917" cy="861649"/>
            <a:chOff x="5637405" y="1391729"/>
            <a:chExt cx="4959917" cy="8616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D7D794-237D-9C5F-9168-70FD644869DA}"/>
                </a:ext>
              </a:extLst>
            </p:cNvPr>
            <p:cNvSpPr txBox="1"/>
            <p:nvPr/>
          </p:nvSpPr>
          <p:spPr>
            <a:xfrm>
              <a:off x="5749097" y="1440216"/>
              <a:ext cx="48482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/>
                <a:t>하이퍼</a:t>
              </a:r>
              <a:r>
                <a:rPr lang="ko-KR" altLang="en-US" sz="2000" dirty="0"/>
                <a:t> 파라미터 최적화에는 훨씬 더 많은 종류가 있지만</a:t>
              </a:r>
              <a:endParaRPr lang="en-US" altLang="ko-KR" sz="2000" dirty="0"/>
            </a:p>
            <a:p>
              <a:r>
                <a:rPr lang="ko-KR" altLang="en-US" sz="2000" dirty="0"/>
                <a:t>이번 주제분석에서 사용된 두 기법에 대해서 집중적으로 알아보자</a:t>
              </a:r>
            </a:p>
          </p:txBody>
        </p:sp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9B049E58-9A4D-CB5C-D988-BFB763B007F8}"/>
                </a:ext>
              </a:extLst>
            </p:cNvPr>
            <p:cNvSpPr/>
            <p:nvPr/>
          </p:nvSpPr>
          <p:spPr>
            <a:xfrm>
              <a:off x="5637405" y="1391729"/>
              <a:ext cx="4508375" cy="861649"/>
            </a:xfrm>
            <a:prstGeom prst="wedgeRoundRectCallout">
              <a:avLst>
                <a:gd name="adj1" fmla="val 57807"/>
                <a:gd name="adj2" fmla="val -34980"/>
                <a:gd name="adj3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F539CE-C1B7-5761-9F2E-6EF56A1033E7}"/>
              </a:ext>
            </a:extLst>
          </p:cNvPr>
          <p:cNvGrpSpPr/>
          <p:nvPr/>
        </p:nvGrpSpPr>
        <p:grpSpPr>
          <a:xfrm>
            <a:off x="1331847" y="2973712"/>
            <a:ext cx="4575244" cy="2118907"/>
            <a:chOff x="1331847" y="2735587"/>
            <a:chExt cx="4575244" cy="2118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E67BF6-0937-9422-EAA8-9959079B2CD3}"/>
                </a:ext>
              </a:extLst>
            </p:cNvPr>
            <p:cNvSpPr txBox="1"/>
            <p:nvPr/>
          </p:nvSpPr>
          <p:spPr>
            <a:xfrm>
              <a:off x="1581151" y="3138190"/>
              <a:ext cx="4325940" cy="1716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highlight>
                    <a:srgbClr val="FFFF00"/>
                  </a:highlight>
                  <a:latin typeface="Maplestory OTF Light" panose="020B0600000101010101" charset="-127"/>
                  <a:ea typeface="Maplestory OTF Light" panose="020B0600000101010101" charset="-127"/>
                </a:rPr>
                <a:t>일정한 간격</a:t>
              </a: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을 두고 </a:t>
              </a:r>
              <a:r>
                <a:rPr lang="en-US" altLang="ko-KR" dirty="0">
                  <a:latin typeface="Maplestory OTF Light" panose="020B0600000101010101" charset="-127"/>
                  <a:ea typeface="Maplestory OTF Light" panose="020B0600000101010101" charset="-127"/>
                </a:rPr>
                <a:t>HP</a:t>
              </a: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에 대해 가능한 값 정의</a:t>
              </a:r>
              <a:endParaRPr lang="en-US" altLang="ko-KR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가능한 </a:t>
              </a:r>
              <a:r>
                <a:rPr lang="ko-KR" altLang="en-US" dirty="0">
                  <a:solidFill>
                    <a:srgbClr val="C00000"/>
                  </a:solidFill>
                  <a:latin typeface="Maplestory OTF Light" panose="020B0600000101010101" charset="-127"/>
                  <a:ea typeface="Maplestory OTF Light" panose="020B0600000101010101" charset="-127"/>
                </a:rPr>
                <a:t>모든 조합 </a:t>
              </a: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생성</a:t>
              </a:r>
              <a:endParaRPr lang="en-US" altLang="ko-KR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모든 조합에 대해 모델 훈련 및 검증</a:t>
              </a:r>
              <a:endParaRPr lang="en-US" altLang="ko-KR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→  최적의 </a:t>
              </a:r>
              <a:r>
                <a:rPr lang="ko-KR" altLang="en-US" dirty="0" err="1">
                  <a:latin typeface="Maplestory OTF Light" panose="020B0600000101010101" charset="-127"/>
                  <a:ea typeface="Maplestory OTF Light" panose="020B0600000101010101" charset="-127"/>
                </a:rPr>
                <a:t>하이퍼</a:t>
              </a: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 파라미터 선택</a:t>
              </a:r>
              <a:endParaRPr lang="en-US" altLang="ko-KR" dirty="0">
                <a:latin typeface="Maplestory OTF Light" panose="020B0600000101010101" charset="-127"/>
                <a:ea typeface="Maplestory OTF Light" panose="020B0600000101010101" charset="-127"/>
              </a:endParaRPr>
            </a:p>
          </p:txBody>
        </p:sp>
        <p:pic>
          <p:nvPicPr>
            <p:cNvPr id="23" name="Object 38">
              <a:extLst>
                <a:ext uri="{FF2B5EF4-FFF2-40B4-BE49-F238E27FC236}">
                  <a16:creationId xmlns:a16="http://schemas.microsoft.com/office/drawing/2014/main" id="{35C0B399-3CC7-A262-FD4F-C04DBED30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1314963">
              <a:off x="2217946" y="3052346"/>
              <a:ext cx="373310" cy="20329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13B317-C16A-07F1-31D3-679EF136B706}"/>
                </a:ext>
              </a:extLst>
            </p:cNvPr>
            <p:cNvSpPr txBox="1"/>
            <p:nvPr/>
          </p:nvSpPr>
          <p:spPr>
            <a:xfrm>
              <a:off x="2581275" y="2735587"/>
              <a:ext cx="1177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GRID</a:t>
              </a:r>
              <a:endParaRPr lang="ko-KR" altLang="en-US" sz="2400" dirty="0"/>
            </a:p>
          </p:txBody>
        </p:sp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DC43C7EC-9762-2599-B904-381F254AA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1897" y="3647629"/>
              <a:ext cx="220641" cy="319344"/>
            </a:xfrm>
            <a:prstGeom prst="rect">
              <a:avLst/>
            </a:prstGeom>
          </p:spPr>
        </p:pic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CD28FFF7-7722-67C7-8D58-A3BF908D8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055" y="4073933"/>
              <a:ext cx="196215" cy="319344"/>
            </a:xfrm>
            <a:prstGeom prst="rect">
              <a:avLst/>
            </a:prstGeom>
          </p:spPr>
        </p:pic>
        <p:pic>
          <p:nvPicPr>
            <p:cNvPr id="27" name="Object 14">
              <a:extLst>
                <a:ext uri="{FF2B5EF4-FFF2-40B4-BE49-F238E27FC236}">
                  <a16:creationId xmlns:a16="http://schemas.microsoft.com/office/drawing/2014/main" id="{5FDB874C-3323-3FF4-9290-E84FD410B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847" y="3221326"/>
              <a:ext cx="221703" cy="319344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8280F8-9F24-E78D-77B9-52AA5E6514F4}"/>
              </a:ext>
            </a:extLst>
          </p:cNvPr>
          <p:cNvGrpSpPr/>
          <p:nvPr/>
        </p:nvGrpSpPr>
        <p:grpSpPr>
          <a:xfrm>
            <a:off x="6818247" y="3376315"/>
            <a:ext cx="4562406" cy="1716304"/>
            <a:chOff x="6818247" y="3128665"/>
            <a:chExt cx="4562406" cy="17163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36FB87-72BB-1EAA-F2BD-10E4FBC9F31B}"/>
                </a:ext>
              </a:extLst>
            </p:cNvPr>
            <p:cNvSpPr txBox="1"/>
            <p:nvPr/>
          </p:nvSpPr>
          <p:spPr>
            <a:xfrm>
              <a:off x="7054713" y="3128665"/>
              <a:ext cx="4325940" cy="1716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각 </a:t>
              </a:r>
              <a:r>
                <a:rPr lang="ko-KR" altLang="en-US" dirty="0" err="1">
                  <a:latin typeface="Maplestory OTF Light" panose="020B0600000101010101" charset="-127"/>
                  <a:ea typeface="Maplestory OTF Light" panose="020B0600000101010101" charset="-127"/>
                </a:rPr>
                <a:t>하이퍼</a:t>
              </a: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 파라미터들이 속해 있는 구간 정의</a:t>
              </a:r>
              <a:endParaRPr lang="en-US" altLang="ko-KR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구간 내에서 가능한 값 중 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Maplestory OTF Light" panose="020B0600000101010101" charset="-127"/>
                  <a:ea typeface="Maplestory OTF Light" panose="020B0600000101010101" charset="-127"/>
                </a:rPr>
                <a:t>무작위 조합 </a:t>
              </a: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선택</a:t>
              </a:r>
              <a:endParaRPr lang="en-US" altLang="ko-KR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주어진 시간 및 자원에서 모델 훈련 및 검증</a:t>
              </a:r>
              <a:endParaRPr lang="en-US" altLang="ko-KR" dirty="0">
                <a:latin typeface="Maplestory OTF Light" panose="020B0600000101010101" charset="-127"/>
                <a:ea typeface="Maplestory OTF Light" panose="020B0600000101010101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→  최적의 </a:t>
              </a:r>
              <a:r>
                <a:rPr lang="ko-KR" altLang="en-US" dirty="0" err="1">
                  <a:latin typeface="Maplestory OTF Light" panose="020B0600000101010101" charset="-127"/>
                  <a:ea typeface="Maplestory OTF Light" panose="020B0600000101010101" charset="-127"/>
                </a:rPr>
                <a:t>하이퍼</a:t>
              </a:r>
              <a:r>
                <a:rPr lang="ko-KR" altLang="en-US" dirty="0">
                  <a:latin typeface="Maplestory OTF Light" panose="020B0600000101010101" charset="-127"/>
                  <a:ea typeface="Maplestory OTF Light" panose="020B0600000101010101" charset="-127"/>
                </a:rPr>
                <a:t> 파라미터 선택</a:t>
              </a:r>
              <a:endParaRPr lang="en-US" altLang="ko-KR" dirty="0">
                <a:latin typeface="Maplestory OTF Light" panose="020B0600000101010101" charset="-127"/>
                <a:ea typeface="Maplestory OTF Light" panose="020B0600000101010101" charset="-127"/>
              </a:endParaRPr>
            </a:p>
          </p:txBody>
        </p:sp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7D079254-1DF7-E1E0-0E89-9A285FCA7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8297" y="3638104"/>
              <a:ext cx="220641" cy="319344"/>
            </a:xfrm>
            <a:prstGeom prst="rect">
              <a:avLst/>
            </a:prstGeom>
          </p:spPr>
        </p:pic>
        <p:pic>
          <p:nvPicPr>
            <p:cNvPr id="31" name="Object 5">
              <a:extLst>
                <a:ext uri="{FF2B5EF4-FFF2-40B4-BE49-F238E27FC236}">
                  <a16:creationId xmlns:a16="http://schemas.microsoft.com/office/drawing/2014/main" id="{6057EB6F-2BB5-B8D3-634F-F44762C0E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9455" y="4064408"/>
              <a:ext cx="196215" cy="319344"/>
            </a:xfrm>
            <a:prstGeom prst="rect">
              <a:avLst/>
            </a:prstGeom>
          </p:spPr>
        </p:pic>
        <p:pic>
          <p:nvPicPr>
            <p:cNvPr id="32" name="Object 14">
              <a:extLst>
                <a:ext uri="{FF2B5EF4-FFF2-40B4-BE49-F238E27FC236}">
                  <a16:creationId xmlns:a16="http://schemas.microsoft.com/office/drawing/2014/main" id="{D8D46BCE-ACC5-B0C1-D883-8444CAA48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8247" y="3211801"/>
              <a:ext cx="221703" cy="319344"/>
            </a:xfrm>
            <a:prstGeom prst="rect">
              <a:avLst/>
            </a:prstGeom>
          </p:spPr>
        </p:pic>
      </p:grpSp>
      <p:pic>
        <p:nvPicPr>
          <p:cNvPr id="33" name="그림 32" descr="만화 영화, 클립아트, 미소, 예술이(가) 표시된 사진&#10;&#10;자동 생성된 설명">
            <a:extLst>
              <a:ext uri="{FF2B5EF4-FFF2-40B4-BE49-F238E27FC236}">
                <a16:creationId xmlns:a16="http://schemas.microsoft.com/office/drawing/2014/main" id="{2E53EB79-1052-05BE-0FC3-26E658EF2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50" y="1031868"/>
            <a:ext cx="1333569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07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BF8FF-A978-BBED-D962-D94E43551DA1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하이퍼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파라미터 튜닝 기법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64B859-4CEB-778A-1D13-C6E2273D0CFA}"/>
              </a:ext>
            </a:extLst>
          </p:cNvPr>
          <p:cNvSpPr/>
          <p:nvPr/>
        </p:nvSpPr>
        <p:spPr>
          <a:xfrm>
            <a:off x="1020897" y="2812107"/>
            <a:ext cx="4959213" cy="282273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8FC431-9220-239D-ED1B-F43ADCF469DF}"/>
              </a:ext>
            </a:extLst>
          </p:cNvPr>
          <p:cNvGrpSpPr/>
          <p:nvPr/>
        </p:nvGrpSpPr>
        <p:grpSpPr>
          <a:xfrm>
            <a:off x="2257425" y="2524809"/>
            <a:ext cx="2409825" cy="553678"/>
            <a:chOff x="2486025" y="1800909"/>
            <a:chExt cx="2409825" cy="55367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85B21B-3D38-36FA-3FB5-5EFA278AC444}"/>
                </a:ext>
              </a:extLst>
            </p:cNvPr>
            <p:cNvSpPr/>
            <p:nvPr/>
          </p:nvSpPr>
          <p:spPr>
            <a:xfrm>
              <a:off x="2486025" y="1800909"/>
              <a:ext cx="2390775" cy="553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A50500-84CF-2A76-1A63-167D45145270}"/>
                </a:ext>
              </a:extLst>
            </p:cNvPr>
            <p:cNvSpPr txBox="1"/>
            <p:nvPr/>
          </p:nvSpPr>
          <p:spPr>
            <a:xfrm>
              <a:off x="2505075" y="1857375"/>
              <a:ext cx="2390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GRID SEARCH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9EF9C7A-D2F8-4EBA-E97C-607D4B7432FA}"/>
              </a:ext>
            </a:extLst>
          </p:cNvPr>
          <p:cNvSpPr/>
          <p:nvPr/>
        </p:nvSpPr>
        <p:spPr>
          <a:xfrm>
            <a:off x="6452616" y="2812107"/>
            <a:ext cx="4959213" cy="282273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5683D5-7980-AA72-7B47-A5B79E30BAAD}"/>
              </a:ext>
            </a:extLst>
          </p:cNvPr>
          <p:cNvSpPr/>
          <p:nvPr/>
        </p:nvSpPr>
        <p:spPr>
          <a:xfrm>
            <a:off x="7272584" y="2581275"/>
            <a:ext cx="3114675" cy="55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D0720-84CB-C87A-388A-F747B4FF22F4}"/>
              </a:ext>
            </a:extLst>
          </p:cNvPr>
          <p:cNvSpPr txBox="1"/>
          <p:nvPr/>
        </p:nvSpPr>
        <p:spPr>
          <a:xfrm>
            <a:off x="7057572" y="2581275"/>
            <a:ext cx="369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RANDOM SEARCH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572DEB8-FAD7-C3B9-39E5-861763D05B61}"/>
              </a:ext>
            </a:extLst>
          </p:cNvPr>
          <p:cNvGrpSpPr/>
          <p:nvPr/>
        </p:nvGrpSpPr>
        <p:grpSpPr>
          <a:xfrm>
            <a:off x="5637405" y="1506029"/>
            <a:ext cx="4959917" cy="861649"/>
            <a:chOff x="5637405" y="1391729"/>
            <a:chExt cx="4959917" cy="8616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D7D794-237D-9C5F-9168-70FD644869DA}"/>
                </a:ext>
              </a:extLst>
            </p:cNvPr>
            <p:cNvSpPr txBox="1"/>
            <p:nvPr/>
          </p:nvSpPr>
          <p:spPr>
            <a:xfrm>
              <a:off x="5749097" y="1440216"/>
              <a:ext cx="48482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하이퍼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 파라미터 최적화에는 훨씬 더 많은 종류가 있지만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이번 주제분석에서 사용된 두 기법에 대해서 집중적으로 알아보자</a:t>
              </a:r>
            </a:p>
          </p:txBody>
        </p:sp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9B049E58-9A4D-CB5C-D988-BFB763B007F8}"/>
                </a:ext>
              </a:extLst>
            </p:cNvPr>
            <p:cNvSpPr/>
            <p:nvPr/>
          </p:nvSpPr>
          <p:spPr>
            <a:xfrm>
              <a:off x="5637405" y="1391729"/>
              <a:ext cx="4508375" cy="861649"/>
            </a:xfrm>
            <a:prstGeom prst="wedgeRoundRectCallout">
              <a:avLst>
                <a:gd name="adj1" fmla="val 57807"/>
                <a:gd name="adj2" fmla="val -34980"/>
                <a:gd name="adj3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F539CE-C1B7-5761-9F2E-6EF56A1033E7}"/>
              </a:ext>
            </a:extLst>
          </p:cNvPr>
          <p:cNvGrpSpPr/>
          <p:nvPr/>
        </p:nvGrpSpPr>
        <p:grpSpPr>
          <a:xfrm>
            <a:off x="1331847" y="2973712"/>
            <a:ext cx="4575244" cy="2118907"/>
            <a:chOff x="1331847" y="2735587"/>
            <a:chExt cx="4575244" cy="2118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E67BF6-0937-9422-EAA8-9959079B2CD3}"/>
                </a:ext>
              </a:extLst>
            </p:cNvPr>
            <p:cNvSpPr txBox="1"/>
            <p:nvPr/>
          </p:nvSpPr>
          <p:spPr>
            <a:xfrm>
              <a:off x="1581151" y="3138190"/>
              <a:ext cx="4325940" cy="1716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일정한 간격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을 두고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HP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에 대해 가능한 값 정의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가능한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모든 조합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생성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모든 조합에 대해 모델 훈련 및 검증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→  최적의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하이퍼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 파라미터 선택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</p:txBody>
        </p:sp>
        <p:pic>
          <p:nvPicPr>
            <p:cNvPr id="23" name="Object 38">
              <a:extLst>
                <a:ext uri="{FF2B5EF4-FFF2-40B4-BE49-F238E27FC236}">
                  <a16:creationId xmlns:a16="http://schemas.microsoft.com/office/drawing/2014/main" id="{35C0B399-3CC7-A262-FD4F-C04DBED30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1314963">
              <a:off x="2217946" y="3052346"/>
              <a:ext cx="373310" cy="20329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13B317-C16A-07F1-31D3-679EF136B706}"/>
                </a:ext>
              </a:extLst>
            </p:cNvPr>
            <p:cNvSpPr txBox="1"/>
            <p:nvPr/>
          </p:nvSpPr>
          <p:spPr>
            <a:xfrm>
              <a:off x="2581275" y="2735587"/>
              <a:ext cx="1177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GRID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DC43C7EC-9762-2599-B904-381F254AA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1897" y="3647629"/>
              <a:ext cx="220641" cy="319344"/>
            </a:xfrm>
            <a:prstGeom prst="rect">
              <a:avLst/>
            </a:prstGeom>
          </p:spPr>
        </p:pic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CD28FFF7-7722-67C7-8D58-A3BF908D8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055" y="4073933"/>
              <a:ext cx="196215" cy="319344"/>
            </a:xfrm>
            <a:prstGeom prst="rect">
              <a:avLst/>
            </a:prstGeom>
          </p:spPr>
        </p:pic>
        <p:pic>
          <p:nvPicPr>
            <p:cNvPr id="27" name="Object 14">
              <a:extLst>
                <a:ext uri="{FF2B5EF4-FFF2-40B4-BE49-F238E27FC236}">
                  <a16:creationId xmlns:a16="http://schemas.microsoft.com/office/drawing/2014/main" id="{5FDB874C-3323-3FF4-9290-E84FD410B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847" y="3221326"/>
              <a:ext cx="221703" cy="319344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8280F8-9F24-E78D-77B9-52AA5E6514F4}"/>
              </a:ext>
            </a:extLst>
          </p:cNvPr>
          <p:cNvGrpSpPr/>
          <p:nvPr/>
        </p:nvGrpSpPr>
        <p:grpSpPr>
          <a:xfrm>
            <a:off x="6818247" y="3376315"/>
            <a:ext cx="4562406" cy="1716304"/>
            <a:chOff x="6818247" y="3128665"/>
            <a:chExt cx="4562406" cy="17163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36FB87-72BB-1EAA-F2BD-10E4FBC9F31B}"/>
                </a:ext>
              </a:extLst>
            </p:cNvPr>
            <p:cNvSpPr txBox="1"/>
            <p:nvPr/>
          </p:nvSpPr>
          <p:spPr>
            <a:xfrm>
              <a:off x="7054713" y="3128665"/>
              <a:ext cx="4325940" cy="1716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각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하이퍼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 파라미터들이 속해 있는 구간 정의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구간 내에서 가능한 값 중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무작위 조합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선택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주어진 시간 및 자원에서 모델 훈련 및 검증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→  최적의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하이퍼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 파라미터 선택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</p:txBody>
        </p:sp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7D079254-1DF7-E1E0-0E89-9A285FCA7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8297" y="3638104"/>
              <a:ext cx="220641" cy="319344"/>
            </a:xfrm>
            <a:prstGeom prst="rect">
              <a:avLst/>
            </a:prstGeom>
          </p:spPr>
        </p:pic>
        <p:pic>
          <p:nvPicPr>
            <p:cNvPr id="31" name="Object 5">
              <a:extLst>
                <a:ext uri="{FF2B5EF4-FFF2-40B4-BE49-F238E27FC236}">
                  <a16:creationId xmlns:a16="http://schemas.microsoft.com/office/drawing/2014/main" id="{6057EB6F-2BB5-B8D3-634F-F44762C0E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9455" y="4064408"/>
              <a:ext cx="196215" cy="319344"/>
            </a:xfrm>
            <a:prstGeom prst="rect">
              <a:avLst/>
            </a:prstGeom>
          </p:spPr>
        </p:pic>
        <p:pic>
          <p:nvPicPr>
            <p:cNvPr id="32" name="Object 14">
              <a:extLst>
                <a:ext uri="{FF2B5EF4-FFF2-40B4-BE49-F238E27FC236}">
                  <a16:creationId xmlns:a16="http://schemas.microsoft.com/office/drawing/2014/main" id="{D8D46BCE-ACC5-B0C1-D883-8444CAA48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8247" y="3211801"/>
              <a:ext cx="221703" cy="319344"/>
            </a:xfrm>
            <a:prstGeom prst="rect">
              <a:avLst/>
            </a:prstGeom>
          </p:spPr>
        </p:pic>
      </p:grpSp>
      <p:pic>
        <p:nvPicPr>
          <p:cNvPr id="33" name="그림 32" descr="만화 영화, 클립아트, 미소, 예술이(가) 표시된 사진&#10;&#10;자동 생성된 설명">
            <a:extLst>
              <a:ext uri="{FF2B5EF4-FFF2-40B4-BE49-F238E27FC236}">
                <a16:creationId xmlns:a16="http://schemas.microsoft.com/office/drawing/2014/main" id="{2E53EB79-1052-05BE-0FC3-26E658EF2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50" y="1031868"/>
            <a:ext cx="1333569" cy="1333569"/>
          </a:xfrm>
          <a:prstGeom prst="rect">
            <a:avLst/>
          </a:prstGeom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CC9292E8-8F78-0CC5-295E-71B0F4396590}"/>
              </a:ext>
            </a:extLst>
          </p:cNvPr>
          <p:cNvSpPr/>
          <p:nvPr/>
        </p:nvSpPr>
        <p:spPr>
          <a:xfrm>
            <a:off x="6191250" y="2589743"/>
            <a:ext cx="5811697" cy="3391956"/>
          </a:xfrm>
          <a:custGeom>
            <a:avLst/>
            <a:gdLst>
              <a:gd name="connsiteX0" fmla="*/ 0 w 5391150"/>
              <a:gd name="connsiteY0" fmla="*/ 0 h 3353856"/>
              <a:gd name="connsiteX1" fmla="*/ 5391150 w 5391150"/>
              <a:gd name="connsiteY1" fmla="*/ 0 h 3353856"/>
              <a:gd name="connsiteX2" fmla="*/ 5391150 w 5391150"/>
              <a:gd name="connsiteY2" fmla="*/ 3353856 h 3353856"/>
              <a:gd name="connsiteX3" fmla="*/ 0 w 5391150"/>
              <a:gd name="connsiteY3" fmla="*/ 3353856 h 3353856"/>
              <a:gd name="connsiteX4" fmla="*/ 0 w 5391150"/>
              <a:gd name="connsiteY4" fmla="*/ 0 h 3353856"/>
              <a:gd name="connsiteX0" fmla="*/ 0 w 5391150"/>
              <a:gd name="connsiteY0" fmla="*/ 0 h 3353856"/>
              <a:gd name="connsiteX1" fmla="*/ 5362575 w 5391150"/>
              <a:gd name="connsiteY1" fmla="*/ 19050 h 3353856"/>
              <a:gd name="connsiteX2" fmla="*/ 5391150 w 5391150"/>
              <a:gd name="connsiteY2" fmla="*/ 3353856 h 3353856"/>
              <a:gd name="connsiteX3" fmla="*/ 0 w 5391150"/>
              <a:gd name="connsiteY3" fmla="*/ 3353856 h 3353856"/>
              <a:gd name="connsiteX4" fmla="*/ 0 w 5391150"/>
              <a:gd name="connsiteY4" fmla="*/ 0 h 3353856"/>
              <a:gd name="connsiteX0" fmla="*/ 0 w 5391150"/>
              <a:gd name="connsiteY0" fmla="*/ 9525 h 3363381"/>
              <a:gd name="connsiteX1" fmla="*/ 4638675 w 5391150"/>
              <a:gd name="connsiteY1" fmla="*/ 0 h 3363381"/>
              <a:gd name="connsiteX2" fmla="*/ 5391150 w 5391150"/>
              <a:gd name="connsiteY2" fmla="*/ 3363381 h 3363381"/>
              <a:gd name="connsiteX3" fmla="*/ 0 w 5391150"/>
              <a:gd name="connsiteY3" fmla="*/ 3363381 h 3363381"/>
              <a:gd name="connsiteX4" fmla="*/ 0 w 5391150"/>
              <a:gd name="connsiteY4" fmla="*/ 9525 h 3363381"/>
              <a:gd name="connsiteX0" fmla="*/ 0 w 5667375"/>
              <a:gd name="connsiteY0" fmla="*/ 9525 h 3363381"/>
              <a:gd name="connsiteX1" fmla="*/ 4638675 w 5667375"/>
              <a:gd name="connsiteY1" fmla="*/ 0 h 3363381"/>
              <a:gd name="connsiteX2" fmla="*/ 5667375 w 5667375"/>
              <a:gd name="connsiteY2" fmla="*/ 3058581 h 3363381"/>
              <a:gd name="connsiteX3" fmla="*/ 0 w 5667375"/>
              <a:gd name="connsiteY3" fmla="*/ 3363381 h 3363381"/>
              <a:gd name="connsiteX4" fmla="*/ 0 w 5667375"/>
              <a:gd name="connsiteY4" fmla="*/ 9525 h 3363381"/>
              <a:gd name="connsiteX0" fmla="*/ 0 w 5667375"/>
              <a:gd name="connsiteY0" fmla="*/ 38100 h 3391956"/>
              <a:gd name="connsiteX1" fmla="*/ 5124450 w 5667375"/>
              <a:gd name="connsiteY1" fmla="*/ 0 h 3391956"/>
              <a:gd name="connsiteX2" fmla="*/ 5667375 w 5667375"/>
              <a:gd name="connsiteY2" fmla="*/ 3087156 h 3391956"/>
              <a:gd name="connsiteX3" fmla="*/ 0 w 5667375"/>
              <a:gd name="connsiteY3" fmla="*/ 3391956 h 3391956"/>
              <a:gd name="connsiteX4" fmla="*/ 0 w 5667375"/>
              <a:gd name="connsiteY4" fmla="*/ 38100 h 3391956"/>
              <a:gd name="connsiteX0" fmla="*/ 0 w 5667375"/>
              <a:gd name="connsiteY0" fmla="*/ 38100 h 3391956"/>
              <a:gd name="connsiteX1" fmla="*/ 5124450 w 5667375"/>
              <a:gd name="connsiteY1" fmla="*/ 0 h 3391956"/>
              <a:gd name="connsiteX2" fmla="*/ 5667375 w 5667375"/>
              <a:gd name="connsiteY2" fmla="*/ 3087156 h 3391956"/>
              <a:gd name="connsiteX3" fmla="*/ 0 w 5667375"/>
              <a:gd name="connsiteY3" fmla="*/ 3391956 h 3391956"/>
              <a:gd name="connsiteX4" fmla="*/ 0 w 5667375"/>
              <a:gd name="connsiteY4" fmla="*/ 38100 h 3391956"/>
              <a:gd name="connsiteX0" fmla="*/ 0 w 5667375"/>
              <a:gd name="connsiteY0" fmla="*/ 38100 h 3391956"/>
              <a:gd name="connsiteX1" fmla="*/ 5124450 w 5667375"/>
              <a:gd name="connsiteY1" fmla="*/ 0 h 3391956"/>
              <a:gd name="connsiteX2" fmla="*/ 5667375 w 5667375"/>
              <a:gd name="connsiteY2" fmla="*/ 3087156 h 3391956"/>
              <a:gd name="connsiteX3" fmla="*/ 0 w 5667375"/>
              <a:gd name="connsiteY3" fmla="*/ 3391956 h 3391956"/>
              <a:gd name="connsiteX4" fmla="*/ 0 w 5667375"/>
              <a:gd name="connsiteY4" fmla="*/ 38100 h 339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7375" h="3391956">
                <a:moveTo>
                  <a:pt x="0" y="38100"/>
                </a:moveTo>
                <a:lnTo>
                  <a:pt x="5124450" y="0"/>
                </a:lnTo>
                <a:cubicBezTo>
                  <a:pt x="5467350" y="1524352"/>
                  <a:pt x="5486400" y="2058104"/>
                  <a:pt x="5667375" y="3087156"/>
                </a:cubicBezTo>
                <a:lnTo>
                  <a:pt x="0" y="3391956"/>
                </a:lnTo>
                <a:lnTo>
                  <a:pt x="0" y="381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13AA8-BA26-8A71-0900-512BCB305128}"/>
              </a:ext>
            </a:extLst>
          </p:cNvPr>
          <p:cNvSpPr txBox="1"/>
          <p:nvPr/>
        </p:nvSpPr>
        <p:spPr>
          <a:xfrm>
            <a:off x="6467345" y="3134953"/>
            <a:ext cx="4911939" cy="20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Deep learning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모델에서는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Grid Search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도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사용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→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시간이 오래 걸리더라도 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적절한 간격을 설정하여 최적의 값 탐색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1162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BF8FF-A978-BBED-D962-D94E43551DA1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하이퍼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파라미터 튜닝 기법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64B859-4CEB-778A-1D13-C6E2273D0CFA}"/>
              </a:ext>
            </a:extLst>
          </p:cNvPr>
          <p:cNvSpPr/>
          <p:nvPr/>
        </p:nvSpPr>
        <p:spPr>
          <a:xfrm>
            <a:off x="1020897" y="2812107"/>
            <a:ext cx="4959213" cy="282273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D8FC431-9220-239D-ED1B-F43ADCF469DF}"/>
              </a:ext>
            </a:extLst>
          </p:cNvPr>
          <p:cNvGrpSpPr/>
          <p:nvPr/>
        </p:nvGrpSpPr>
        <p:grpSpPr>
          <a:xfrm>
            <a:off x="2257425" y="2524809"/>
            <a:ext cx="2409825" cy="553678"/>
            <a:chOff x="2486025" y="1800909"/>
            <a:chExt cx="2409825" cy="55367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85B21B-3D38-36FA-3FB5-5EFA278AC444}"/>
                </a:ext>
              </a:extLst>
            </p:cNvPr>
            <p:cNvSpPr/>
            <p:nvPr/>
          </p:nvSpPr>
          <p:spPr>
            <a:xfrm>
              <a:off x="2486025" y="1800909"/>
              <a:ext cx="2390775" cy="553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A50500-84CF-2A76-1A63-167D45145270}"/>
                </a:ext>
              </a:extLst>
            </p:cNvPr>
            <p:cNvSpPr txBox="1"/>
            <p:nvPr/>
          </p:nvSpPr>
          <p:spPr>
            <a:xfrm>
              <a:off x="2505075" y="1857375"/>
              <a:ext cx="2390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GRID SEARCH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9EF9C7A-D2F8-4EBA-E97C-607D4B7432FA}"/>
              </a:ext>
            </a:extLst>
          </p:cNvPr>
          <p:cNvSpPr/>
          <p:nvPr/>
        </p:nvSpPr>
        <p:spPr>
          <a:xfrm>
            <a:off x="6452616" y="2812107"/>
            <a:ext cx="4959213" cy="2822736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5683D5-7980-AA72-7B47-A5B79E30BAAD}"/>
              </a:ext>
            </a:extLst>
          </p:cNvPr>
          <p:cNvSpPr/>
          <p:nvPr/>
        </p:nvSpPr>
        <p:spPr>
          <a:xfrm>
            <a:off x="7272584" y="2581275"/>
            <a:ext cx="3114675" cy="55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D0720-84CB-C87A-388A-F747B4FF22F4}"/>
              </a:ext>
            </a:extLst>
          </p:cNvPr>
          <p:cNvSpPr txBox="1"/>
          <p:nvPr/>
        </p:nvSpPr>
        <p:spPr>
          <a:xfrm>
            <a:off x="7057572" y="2581275"/>
            <a:ext cx="369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rPr>
              <a:t>RANDOM SEARCH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plestory OTF Light" panose="020B0600000101010101" charset="-127"/>
              <a:ea typeface="Maplestory OTF Light" panose="020B0600000101010101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572DEB8-FAD7-C3B9-39E5-861763D05B61}"/>
              </a:ext>
            </a:extLst>
          </p:cNvPr>
          <p:cNvGrpSpPr/>
          <p:nvPr/>
        </p:nvGrpSpPr>
        <p:grpSpPr>
          <a:xfrm>
            <a:off x="5637405" y="1506029"/>
            <a:ext cx="4959917" cy="861649"/>
            <a:chOff x="5637405" y="1391729"/>
            <a:chExt cx="4959917" cy="8616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D7D794-237D-9C5F-9168-70FD644869DA}"/>
                </a:ext>
              </a:extLst>
            </p:cNvPr>
            <p:cNvSpPr txBox="1"/>
            <p:nvPr/>
          </p:nvSpPr>
          <p:spPr>
            <a:xfrm>
              <a:off x="5749097" y="1440216"/>
              <a:ext cx="48482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하이퍼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 파라미터 최적화에는 훨씬 더 많은 종류가 있지만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이번 주제분석에서 사용된 두 기법에 대해서 집중적으로 알아보자</a:t>
              </a:r>
            </a:p>
          </p:txBody>
        </p:sp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9B049E58-9A4D-CB5C-D988-BFB763B007F8}"/>
                </a:ext>
              </a:extLst>
            </p:cNvPr>
            <p:cNvSpPr/>
            <p:nvPr/>
          </p:nvSpPr>
          <p:spPr>
            <a:xfrm>
              <a:off x="5637405" y="1391729"/>
              <a:ext cx="4508375" cy="861649"/>
            </a:xfrm>
            <a:prstGeom prst="wedgeRoundRectCallout">
              <a:avLst>
                <a:gd name="adj1" fmla="val 57807"/>
                <a:gd name="adj2" fmla="val -34980"/>
                <a:gd name="adj3" fmla="val 16667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F539CE-C1B7-5761-9F2E-6EF56A1033E7}"/>
              </a:ext>
            </a:extLst>
          </p:cNvPr>
          <p:cNvGrpSpPr/>
          <p:nvPr/>
        </p:nvGrpSpPr>
        <p:grpSpPr>
          <a:xfrm>
            <a:off x="1331847" y="2973712"/>
            <a:ext cx="4575244" cy="2118907"/>
            <a:chOff x="1331847" y="2735587"/>
            <a:chExt cx="4575244" cy="21189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E67BF6-0937-9422-EAA8-9959079B2CD3}"/>
                </a:ext>
              </a:extLst>
            </p:cNvPr>
            <p:cNvSpPr txBox="1"/>
            <p:nvPr/>
          </p:nvSpPr>
          <p:spPr>
            <a:xfrm>
              <a:off x="1581151" y="3138190"/>
              <a:ext cx="4325940" cy="1716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일정한 간격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을 두고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HP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에 대해 가능한 값 정의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가능한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모든 조합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생성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모든 조합에 대해 모델 훈련 및 검증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→  최적의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하이퍼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 파라미터 선택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</p:txBody>
        </p:sp>
        <p:pic>
          <p:nvPicPr>
            <p:cNvPr id="23" name="Object 38">
              <a:extLst>
                <a:ext uri="{FF2B5EF4-FFF2-40B4-BE49-F238E27FC236}">
                  <a16:creationId xmlns:a16="http://schemas.microsoft.com/office/drawing/2014/main" id="{35C0B399-3CC7-A262-FD4F-C04DBED30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1314963">
              <a:off x="2217946" y="3052346"/>
              <a:ext cx="373310" cy="20329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13B317-C16A-07F1-31D3-679EF136B706}"/>
                </a:ext>
              </a:extLst>
            </p:cNvPr>
            <p:cNvSpPr txBox="1"/>
            <p:nvPr/>
          </p:nvSpPr>
          <p:spPr>
            <a:xfrm>
              <a:off x="2581275" y="2735587"/>
              <a:ext cx="1177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GRID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DC43C7EC-9762-2599-B904-381F254AA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1897" y="3647629"/>
              <a:ext cx="220641" cy="319344"/>
            </a:xfrm>
            <a:prstGeom prst="rect">
              <a:avLst/>
            </a:prstGeom>
          </p:spPr>
        </p:pic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CD28FFF7-7722-67C7-8D58-A3BF908D8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055" y="4073933"/>
              <a:ext cx="196215" cy="319344"/>
            </a:xfrm>
            <a:prstGeom prst="rect">
              <a:avLst/>
            </a:prstGeom>
          </p:spPr>
        </p:pic>
        <p:pic>
          <p:nvPicPr>
            <p:cNvPr id="27" name="Object 14">
              <a:extLst>
                <a:ext uri="{FF2B5EF4-FFF2-40B4-BE49-F238E27FC236}">
                  <a16:creationId xmlns:a16="http://schemas.microsoft.com/office/drawing/2014/main" id="{5FDB874C-3323-3FF4-9290-E84FD410B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847" y="3221326"/>
              <a:ext cx="221703" cy="319344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98280F8-9F24-E78D-77B9-52AA5E6514F4}"/>
              </a:ext>
            </a:extLst>
          </p:cNvPr>
          <p:cNvGrpSpPr/>
          <p:nvPr/>
        </p:nvGrpSpPr>
        <p:grpSpPr>
          <a:xfrm>
            <a:off x="6818247" y="3376315"/>
            <a:ext cx="4562406" cy="1716304"/>
            <a:chOff x="6818247" y="3128665"/>
            <a:chExt cx="4562406" cy="17163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36FB87-72BB-1EAA-F2BD-10E4FBC9F31B}"/>
                </a:ext>
              </a:extLst>
            </p:cNvPr>
            <p:cNvSpPr txBox="1"/>
            <p:nvPr/>
          </p:nvSpPr>
          <p:spPr>
            <a:xfrm>
              <a:off x="7054713" y="3128665"/>
              <a:ext cx="4325940" cy="1716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각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하이퍼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 파라미터들이 속해 있는 구간 정의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구간 내에서 가능한 값 중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무작위 조합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선택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주어진 시간 및 자원에서 모델 훈련 및 검증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→  최적의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하이퍼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plestory OTF Light" panose="020B0600000101010101" charset="-127"/>
                  <a:ea typeface="Maplestory OTF Light" panose="020B0600000101010101" charset="-127"/>
                  <a:cs typeface="+mn-cs"/>
                </a:rPr>
                <a:t> 파라미터 선택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plestory OTF Light" panose="020B0600000101010101" charset="-127"/>
                <a:ea typeface="Maplestory OTF Light" panose="020B0600000101010101" charset="-127"/>
                <a:cs typeface="+mn-cs"/>
              </a:endParaRPr>
            </a:p>
          </p:txBody>
        </p:sp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7D079254-1DF7-E1E0-0E89-9A285FCA7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8297" y="3638104"/>
              <a:ext cx="220641" cy="319344"/>
            </a:xfrm>
            <a:prstGeom prst="rect">
              <a:avLst/>
            </a:prstGeom>
          </p:spPr>
        </p:pic>
        <p:pic>
          <p:nvPicPr>
            <p:cNvPr id="31" name="Object 5">
              <a:extLst>
                <a:ext uri="{FF2B5EF4-FFF2-40B4-BE49-F238E27FC236}">
                  <a16:creationId xmlns:a16="http://schemas.microsoft.com/office/drawing/2014/main" id="{6057EB6F-2BB5-B8D3-634F-F44762C0E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9455" y="4064408"/>
              <a:ext cx="196215" cy="319344"/>
            </a:xfrm>
            <a:prstGeom prst="rect">
              <a:avLst/>
            </a:prstGeom>
          </p:spPr>
        </p:pic>
        <p:pic>
          <p:nvPicPr>
            <p:cNvPr id="32" name="Object 14">
              <a:extLst>
                <a:ext uri="{FF2B5EF4-FFF2-40B4-BE49-F238E27FC236}">
                  <a16:creationId xmlns:a16="http://schemas.microsoft.com/office/drawing/2014/main" id="{D8D46BCE-ACC5-B0C1-D883-8444CAA48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8247" y="3211801"/>
              <a:ext cx="221703" cy="319344"/>
            </a:xfrm>
            <a:prstGeom prst="rect">
              <a:avLst/>
            </a:prstGeom>
          </p:spPr>
        </p:pic>
      </p:grpSp>
      <p:pic>
        <p:nvPicPr>
          <p:cNvPr id="33" name="그림 32" descr="만화 영화, 클립아트, 미소, 예술이(가) 표시된 사진&#10;&#10;자동 생성된 설명">
            <a:extLst>
              <a:ext uri="{FF2B5EF4-FFF2-40B4-BE49-F238E27FC236}">
                <a16:creationId xmlns:a16="http://schemas.microsoft.com/office/drawing/2014/main" id="{2E53EB79-1052-05BE-0FC3-26E658EF2E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50" y="1031868"/>
            <a:ext cx="1333569" cy="1333569"/>
          </a:xfrm>
          <a:prstGeom prst="rect">
            <a:avLst/>
          </a:prstGeom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CC9292E8-8F78-0CC5-295E-71B0F4396590}"/>
              </a:ext>
            </a:extLst>
          </p:cNvPr>
          <p:cNvSpPr/>
          <p:nvPr/>
        </p:nvSpPr>
        <p:spPr>
          <a:xfrm>
            <a:off x="1009322" y="2545897"/>
            <a:ext cx="5371709" cy="3391956"/>
          </a:xfrm>
          <a:custGeom>
            <a:avLst/>
            <a:gdLst>
              <a:gd name="connsiteX0" fmla="*/ 0 w 5391150"/>
              <a:gd name="connsiteY0" fmla="*/ 0 h 3353856"/>
              <a:gd name="connsiteX1" fmla="*/ 5391150 w 5391150"/>
              <a:gd name="connsiteY1" fmla="*/ 0 h 3353856"/>
              <a:gd name="connsiteX2" fmla="*/ 5391150 w 5391150"/>
              <a:gd name="connsiteY2" fmla="*/ 3353856 h 3353856"/>
              <a:gd name="connsiteX3" fmla="*/ 0 w 5391150"/>
              <a:gd name="connsiteY3" fmla="*/ 3353856 h 3353856"/>
              <a:gd name="connsiteX4" fmla="*/ 0 w 5391150"/>
              <a:gd name="connsiteY4" fmla="*/ 0 h 3353856"/>
              <a:gd name="connsiteX0" fmla="*/ 0 w 5391150"/>
              <a:gd name="connsiteY0" fmla="*/ 0 h 3353856"/>
              <a:gd name="connsiteX1" fmla="*/ 5362575 w 5391150"/>
              <a:gd name="connsiteY1" fmla="*/ 19050 h 3353856"/>
              <a:gd name="connsiteX2" fmla="*/ 5391150 w 5391150"/>
              <a:gd name="connsiteY2" fmla="*/ 3353856 h 3353856"/>
              <a:gd name="connsiteX3" fmla="*/ 0 w 5391150"/>
              <a:gd name="connsiteY3" fmla="*/ 3353856 h 3353856"/>
              <a:gd name="connsiteX4" fmla="*/ 0 w 5391150"/>
              <a:gd name="connsiteY4" fmla="*/ 0 h 3353856"/>
              <a:gd name="connsiteX0" fmla="*/ 0 w 5391150"/>
              <a:gd name="connsiteY0" fmla="*/ 9525 h 3363381"/>
              <a:gd name="connsiteX1" fmla="*/ 4638675 w 5391150"/>
              <a:gd name="connsiteY1" fmla="*/ 0 h 3363381"/>
              <a:gd name="connsiteX2" fmla="*/ 5391150 w 5391150"/>
              <a:gd name="connsiteY2" fmla="*/ 3363381 h 3363381"/>
              <a:gd name="connsiteX3" fmla="*/ 0 w 5391150"/>
              <a:gd name="connsiteY3" fmla="*/ 3363381 h 3363381"/>
              <a:gd name="connsiteX4" fmla="*/ 0 w 5391150"/>
              <a:gd name="connsiteY4" fmla="*/ 9525 h 3363381"/>
              <a:gd name="connsiteX0" fmla="*/ 0 w 5667375"/>
              <a:gd name="connsiteY0" fmla="*/ 9525 h 3363381"/>
              <a:gd name="connsiteX1" fmla="*/ 4638675 w 5667375"/>
              <a:gd name="connsiteY1" fmla="*/ 0 h 3363381"/>
              <a:gd name="connsiteX2" fmla="*/ 5667375 w 5667375"/>
              <a:gd name="connsiteY2" fmla="*/ 3058581 h 3363381"/>
              <a:gd name="connsiteX3" fmla="*/ 0 w 5667375"/>
              <a:gd name="connsiteY3" fmla="*/ 3363381 h 3363381"/>
              <a:gd name="connsiteX4" fmla="*/ 0 w 5667375"/>
              <a:gd name="connsiteY4" fmla="*/ 9525 h 3363381"/>
              <a:gd name="connsiteX0" fmla="*/ 0 w 5667375"/>
              <a:gd name="connsiteY0" fmla="*/ 38100 h 3391956"/>
              <a:gd name="connsiteX1" fmla="*/ 5124450 w 5667375"/>
              <a:gd name="connsiteY1" fmla="*/ 0 h 3391956"/>
              <a:gd name="connsiteX2" fmla="*/ 5667375 w 5667375"/>
              <a:gd name="connsiteY2" fmla="*/ 3087156 h 3391956"/>
              <a:gd name="connsiteX3" fmla="*/ 0 w 5667375"/>
              <a:gd name="connsiteY3" fmla="*/ 3391956 h 3391956"/>
              <a:gd name="connsiteX4" fmla="*/ 0 w 5667375"/>
              <a:gd name="connsiteY4" fmla="*/ 38100 h 3391956"/>
              <a:gd name="connsiteX0" fmla="*/ 0 w 5667375"/>
              <a:gd name="connsiteY0" fmla="*/ 38100 h 3391956"/>
              <a:gd name="connsiteX1" fmla="*/ 5124450 w 5667375"/>
              <a:gd name="connsiteY1" fmla="*/ 0 h 3391956"/>
              <a:gd name="connsiteX2" fmla="*/ 5667375 w 5667375"/>
              <a:gd name="connsiteY2" fmla="*/ 3087156 h 3391956"/>
              <a:gd name="connsiteX3" fmla="*/ 0 w 5667375"/>
              <a:gd name="connsiteY3" fmla="*/ 3391956 h 3391956"/>
              <a:gd name="connsiteX4" fmla="*/ 0 w 5667375"/>
              <a:gd name="connsiteY4" fmla="*/ 38100 h 3391956"/>
              <a:gd name="connsiteX0" fmla="*/ 0 w 5667375"/>
              <a:gd name="connsiteY0" fmla="*/ 38100 h 3391956"/>
              <a:gd name="connsiteX1" fmla="*/ 5124450 w 5667375"/>
              <a:gd name="connsiteY1" fmla="*/ 0 h 3391956"/>
              <a:gd name="connsiteX2" fmla="*/ 5667375 w 5667375"/>
              <a:gd name="connsiteY2" fmla="*/ 3087156 h 3391956"/>
              <a:gd name="connsiteX3" fmla="*/ 0 w 5667375"/>
              <a:gd name="connsiteY3" fmla="*/ 3391956 h 3391956"/>
              <a:gd name="connsiteX4" fmla="*/ 0 w 5667375"/>
              <a:gd name="connsiteY4" fmla="*/ 38100 h 339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7375" h="3391956">
                <a:moveTo>
                  <a:pt x="0" y="38100"/>
                </a:moveTo>
                <a:lnTo>
                  <a:pt x="5124450" y="0"/>
                </a:lnTo>
                <a:cubicBezTo>
                  <a:pt x="5467350" y="1524352"/>
                  <a:pt x="5486400" y="2058104"/>
                  <a:pt x="5667375" y="3087156"/>
                </a:cubicBezTo>
                <a:lnTo>
                  <a:pt x="0" y="3391956"/>
                </a:lnTo>
                <a:lnTo>
                  <a:pt x="0" y="381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8A1052-CCBE-F767-73C3-B21779599E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30" y="3685888"/>
            <a:ext cx="4348086" cy="91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132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6BFF54-500A-6B87-4634-ED26457373F2}"/>
              </a:ext>
            </a:extLst>
          </p:cNvPr>
          <p:cNvSpPr txBox="1"/>
          <p:nvPr/>
        </p:nvSpPr>
        <p:spPr>
          <a:xfrm>
            <a:off x="2297575" y="5283088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주최측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오일로발라버려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의 누적 인센티브를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base line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으로 설정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26" name="그림 25" descr="텍스트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0F148495-0E1C-FC52-D617-1AA0D11CDA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11756" r="2121" b="33359"/>
          <a:stretch/>
        </p:blipFill>
        <p:spPr>
          <a:xfrm>
            <a:off x="866172" y="1526564"/>
            <a:ext cx="10459656" cy="23540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BB86AF-7B85-3618-AD5C-81ECD199F2C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baseline </a:t>
            </a: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6D622E-6D7C-2FE5-21B8-88537517C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671" y="4035716"/>
            <a:ext cx="8504657" cy="624894"/>
          </a:xfrm>
          <a:prstGeom prst="rect">
            <a:avLst/>
          </a:prstGeom>
        </p:spPr>
      </p:pic>
      <p:sp>
        <p:nvSpPr>
          <p:cNvPr id="31" name="사각형: 둥근 모서리 12">
            <a:extLst>
              <a:ext uri="{FF2B5EF4-FFF2-40B4-BE49-F238E27FC236}">
                <a16:creationId xmlns:a16="http://schemas.microsoft.com/office/drawing/2014/main" id="{9E49617A-126D-DA80-92CA-9B8AA8E9A62C}"/>
              </a:ext>
            </a:extLst>
          </p:cNvPr>
          <p:cNvSpPr/>
          <p:nvPr/>
        </p:nvSpPr>
        <p:spPr>
          <a:xfrm>
            <a:off x="1717716" y="4943446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630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50536E89-C904-E655-2B41-B7C56D257A0A}"/>
              </a:ext>
            </a:extLst>
          </p:cNvPr>
          <p:cNvSpPr/>
          <p:nvPr/>
        </p:nvSpPr>
        <p:spPr>
          <a:xfrm>
            <a:off x="1715788" y="4870632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5EDE2-7708-D565-F15E-03C7721AB9F5}"/>
              </a:ext>
            </a:extLst>
          </p:cNvPr>
          <p:cNvSpPr txBox="1"/>
          <p:nvPr/>
        </p:nvSpPr>
        <p:spPr>
          <a:xfrm>
            <a:off x="2297577" y="5042663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부스팅의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한 종류로 먼저 생성된 모델을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꾸준히 개선하는 방향으로 학습이 진행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588F0-70C3-4FCA-D9AF-812310161FC0}"/>
              </a:ext>
            </a:extLst>
          </p:cNvPr>
          <p:cNvSpPr txBox="1"/>
          <p:nvPr/>
        </p:nvSpPr>
        <p:spPr>
          <a:xfrm>
            <a:off x="2012608" y="4483056"/>
            <a:ext cx="2787852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LGBM(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LightGBM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8C59E-86C2-6D94-FA3C-745C1055D08C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9BDEBE-A45F-B931-40B1-DB30DCD00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608" y="1987368"/>
            <a:ext cx="81629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53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5EDE2-7708-D565-F15E-03C7721AB9F5}"/>
              </a:ext>
            </a:extLst>
          </p:cNvPr>
          <p:cNvSpPr txBox="1"/>
          <p:nvPr/>
        </p:nvSpPr>
        <p:spPr>
          <a:xfrm>
            <a:off x="2297577" y="5042663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기존의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Tree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기반 알고리즘과는 다르게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리프 중심 트리 분할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(Leaf Wise)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방식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8C59E-86C2-6D94-FA3C-745C1055D08C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741297DF-B130-E8A2-E179-08DFEF9EF76A}"/>
              </a:ext>
            </a:extLst>
          </p:cNvPr>
          <p:cNvSpPr/>
          <p:nvPr/>
        </p:nvSpPr>
        <p:spPr>
          <a:xfrm>
            <a:off x="1715787" y="4943444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5E91C4-AA02-878E-1175-FA5CE242C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605" y="1984206"/>
            <a:ext cx="8162925" cy="202882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029050-EC62-C785-35E2-D17F80EFE019}"/>
              </a:ext>
            </a:extLst>
          </p:cNvPr>
          <p:cNvSpPr/>
          <p:nvPr/>
        </p:nvSpPr>
        <p:spPr>
          <a:xfrm>
            <a:off x="5474825" y="1632030"/>
            <a:ext cx="4997525" cy="263902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656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AD5E0AA-CD49-A94E-57C2-6728B04E4417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5E3FFB05-7923-906B-F371-96E822B8C19E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8AA635E-A265-9306-8619-589778609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CDE2017A-EA19-8B3A-5A27-E95FC4D97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공모전 설명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E83C9E5-B47F-46DF-17E3-DA9F78E84417}"/>
              </a:ext>
            </a:extLst>
          </p:cNvPr>
          <p:cNvCxnSpPr>
            <a:cxnSpLocks/>
          </p:cNvCxnSpPr>
          <p:nvPr/>
        </p:nvCxnSpPr>
        <p:spPr>
          <a:xfrm>
            <a:off x="0" y="3495675"/>
            <a:ext cx="12192000" cy="0"/>
          </a:xfrm>
          <a:prstGeom prst="line">
            <a:avLst/>
          </a:prstGeom>
          <a:ln w="47625">
            <a:solidFill>
              <a:srgbClr val="B8D4D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845A9B13-FBF1-5BD8-8FA0-BFFAEC7093DA}"/>
              </a:ext>
            </a:extLst>
          </p:cNvPr>
          <p:cNvSpPr/>
          <p:nvPr/>
        </p:nvSpPr>
        <p:spPr>
          <a:xfrm>
            <a:off x="1790709" y="2664891"/>
            <a:ext cx="1621154" cy="1621154"/>
          </a:xfrm>
          <a:prstGeom prst="ellipse">
            <a:avLst/>
          </a:prstGeom>
          <a:solidFill>
            <a:srgbClr val="FFCC00"/>
          </a:solidFill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+mj-lt"/>
              </a:rPr>
              <a:t>2023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4288CE-9C76-A3CF-0840-F5BBBD0ECFFF}"/>
              </a:ext>
            </a:extLst>
          </p:cNvPr>
          <p:cNvSpPr txBox="1"/>
          <p:nvPr/>
        </p:nvSpPr>
        <p:spPr>
          <a:xfrm>
            <a:off x="1608153" y="4563243"/>
            <a:ext cx="196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aplestory OTF Light" panose="020B0600000101010101" charset="-127"/>
                <a:ea typeface="Maplestory OTF Light" panose="020B0600000101010101" charset="-127"/>
              </a:rPr>
              <a:t>제 </a:t>
            </a:r>
            <a:r>
              <a:rPr lang="en-US" altLang="ko-KR" dirty="0">
                <a:latin typeface="Maplestory OTF Light" panose="020B0600000101010101" charset="-127"/>
                <a:ea typeface="Maplestory OTF Light" panose="020B0600000101010101" charset="-127"/>
              </a:rPr>
              <a:t>5</a:t>
            </a:r>
            <a:r>
              <a:rPr lang="ko-KR" altLang="en-US" dirty="0">
                <a:latin typeface="Maplestory OTF Light" panose="020B0600000101010101" charset="-127"/>
                <a:ea typeface="Maplestory OTF Light" panose="020B0600000101010101" charset="-127"/>
              </a:rPr>
              <a:t>회 경진대회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44F0298-DCC4-CAE0-885A-B07391D59352}"/>
              </a:ext>
            </a:extLst>
          </p:cNvPr>
          <p:cNvSpPr/>
          <p:nvPr/>
        </p:nvSpPr>
        <p:spPr>
          <a:xfrm>
            <a:off x="4367909" y="2033590"/>
            <a:ext cx="5632174" cy="27908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8D4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4BF3A2-EA22-F387-DB32-7901C21C9748}"/>
              </a:ext>
            </a:extLst>
          </p:cNvPr>
          <p:cNvSpPr txBox="1"/>
          <p:nvPr/>
        </p:nvSpPr>
        <p:spPr>
          <a:xfrm>
            <a:off x="4772025" y="2445816"/>
            <a:ext cx="4953000" cy="2473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i="0" dirty="0">
                <a:solidFill>
                  <a:srgbClr val="000000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기 개발된 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5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종의 태양광 발전량 예측 모형 기반 다종 예측 모형들의 특성을 파악 및 활용</a:t>
            </a:r>
            <a:endParaRPr lang="en-US" altLang="ko-KR" sz="2000" i="0" dirty="0">
              <a:solidFill>
                <a:srgbClr val="000000"/>
              </a:solidFill>
              <a:effectLst/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i="0" dirty="0"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→ </a:t>
            </a:r>
            <a:r>
              <a:rPr lang="ko-KR" altLang="en-US" sz="2000" i="0" dirty="0">
                <a:solidFill>
                  <a:srgbClr val="C00000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 예측 성능 향상</a:t>
            </a:r>
            <a:r>
              <a:rPr lang="ko-KR" altLang="en-US" sz="2000" i="0" dirty="0">
                <a:solidFill>
                  <a:srgbClr val="000000"/>
                </a:solidFill>
                <a:effectLst/>
                <a:latin typeface="Maplestory OTF Light" panose="020B0600000101010101" charset="-127"/>
                <a:ea typeface="Maplestory OTF Light" panose="020B0600000101010101" charset="-127"/>
              </a:rPr>
              <a:t>이 가능한 앙상블 기법 개발</a:t>
            </a:r>
            <a:endParaRPr lang="ko-KR" altLang="en-US" sz="2000" dirty="0"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>
              <a:lnSpc>
                <a:spcPct val="200000"/>
              </a:lnSpc>
            </a:pPr>
            <a:endParaRPr lang="ko-KR" altLang="en-US" sz="2000" dirty="0">
              <a:latin typeface="Maplestory OTF Light" panose="020B0600000101010101" charset="-127"/>
              <a:ea typeface="Maplestory OTF Light" panose="020B0600000101010101" charset="-127"/>
            </a:endParaRPr>
          </a:p>
        </p:txBody>
      </p:sp>
      <p:pic>
        <p:nvPicPr>
          <p:cNvPr id="31" name="그림 30" descr="만화 영화, 클립아트, 아동 미술, 그림이(가) 표시된 사진&#10;&#10;자동 생성된 설명">
            <a:extLst>
              <a:ext uri="{FF2B5EF4-FFF2-40B4-BE49-F238E27FC236}">
                <a16:creationId xmlns:a16="http://schemas.microsoft.com/office/drawing/2014/main" id="{F9C0B514-C256-5CE1-EFE5-C6F242149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944" y="4781291"/>
            <a:ext cx="1747805" cy="174780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6DF267-7767-056E-1B63-097C91A4F6DC}"/>
              </a:ext>
            </a:extLst>
          </p:cNvPr>
          <p:cNvGrpSpPr/>
          <p:nvPr/>
        </p:nvGrpSpPr>
        <p:grpSpPr>
          <a:xfrm>
            <a:off x="10508974" y="4108484"/>
            <a:ext cx="1484235" cy="833616"/>
            <a:chOff x="10469546" y="4000433"/>
            <a:chExt cx="1419225" cy="852735"/>
          </a:xfrm>
        </p:grpSpPr>
        <p:sp>
          <p:nvSpPr>
            <p:cNvPr id="33" name="생각 풍선: 구름 모양 32">
              <a:extLst>
                <a:ext uri="{FF2B5EF4-FFF2-40B4-BE49-F238E27FC236}">
                  <a16:creationId xmlns:a16="http://schemas.microsoft.com/office/drawing/2014/main" id="{4101556D-0135-9703-AEE3-58E69644A434}"/>
                </a:ext>
              </a:extLst>
            </p:cNvPr>
            <p:cNvSpPr/>
            <p:nvPr/>
          </p:nvSpPr>
          <p:spPr>
            <a:xfrm rot="1201738">
              <a:off x="10510606" y="4000433"/>
              <a:ext cx="1214063" cy="852735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82D3A7-B574-7C0C-F6DF-742B974D53CD}"/>
                </a:ext>
              </a:extLst>
            </p:cNvPr>
            <p:cNvSpPr txBox="1"/>
            <p:nvPr/>
          </p:nvSpPr>
          <p:spPr>
            <a:xfrm>
              <a:off x="10469546" y="4157810"/>
              <a:ext cx="14192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/>
                <a:t>성능 올려</a:t>
              </a:r>
              <a:r>
                <a:rPr lang="en-US" altLang="ko-KR" sz="2200" dirty="0"/>
                <a:t>~</a:t>
              </a:r>
              <a:endParaRPr lang="ko-KR" altLang="en-US" sz="22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86A0725-831C-D912-67A6-F0058D3FBC93}"/>
              </a:ext>
            </a:extLst>
          </p:cNvPr>
          <p:cNvSpPr txBox="1"/>
          <p:nvPr/>
        </p:nvSpPr>
        <p:spPr>
          <a:xfrm>
            <a:off x="1832350" y="953183"/>
            <a:ext cx="4537208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역대 공모전 흐름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152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5EDE2-7708-D565-F15E-03C7721AB9F5}"/>
              </a:ext>
            </a:extLst>
          </p:cNvPr>
          <p:cNvSpPr txBox="1"/>
          <p:nvPr/>
        </p:nvSpPr>
        <p:spPr>
          <a:xfrm>
            <a:off x="2202081" y="5075470"/>
            <a:ext cx="778397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모델의 깊이보다 너비에 초점을 맞추어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loss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를 줄이는 방식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과적합에 민감하기에 대량의 학습데이터로 학습을 진행하는 것이 중요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8C59E-86C2-6D94-FA3C-745C1055D08C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741297DF-B130-E8A2-E179-08DFEF9EF76A}"/>
              </a:ext>
            </a:extLst>
          </p:cNvPr>
          <p:cNvSpPr/>
          <p:nvPr/>
        </p:nvSpPr>
        <p:spPr>
          <a:xfrm>
            <a:off x="1715787" y="4943444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F6378AF-83FB-A8CF-6282-EE6CC0319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605" y="1984206"/>
            <a:ext cx="8162925" cy="202882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4165472-4FC2-EF96-1EDA-9B4D6B2EFC7D}"/>
              </a:ext>
            </a:extLst>
          </p:cNvPr>
          <p:cNvSpPr/>
          <p:nvPr/>
        </p:nvSpPr>
        <p:spPr>
          <a:xfrm>
            <a:off x="5474825" y="1632030"/>
            <a:ext cx="4997525" cy="263902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4817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D7BACFDD-AA85-44F8-4B18-023D40C9367A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2FF6CEF-7DAA-918F-8559-0484F29A4D9C}"/>
              </a:ext>
            </a:extLst>
          </p:cNvPr>
          <p:cNvGraphicFramePr>
            <a:graphicFrameLocks noGrp="1"/>
          </p:cNvGraphicFramePr>
          <p:nvPr/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(10.25~10.31)</a:t>
                      </a:r>
                      <a:endParaRPr lang="ko-KR" altLang="en-US" dirty="0">
                        <a:latin typeface="Maplestory OTF Light" panose="020B0600000101010101" charset="-127"/>
                        <a:ea typeface="Maplestory 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LGBM</a:t>
                      </a:r>
                      <a:endParaRPr lang="ko-KR" altLang="en-US" dirty="0">
                        <a:latin typeface="Maplestory OTF Light" panose="020B0600000101010101" charset="-127"/>
                        <a:ea typeface="Maplestory 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m0~m4</a:t>
                      </a:r>
                      <a:r>
                        <a:rPr lang="ko-KR" altLang="en-US" sz="1600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의 </a:t>
                      </a:r>
                      <a:r>
                        <a:rPr lang="ko-KR" altLang="en-US" sz="1600" dirty="0" err="1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예측발전량</a:t>
                      </a:r>
                      <a:endParaRPr lang="ko-KR" altLang="en-US" sz="1600" dirty="0">
                        <a:latin typeface="Maplestory OTF Light" panose="020B0600000101010101" charset="-127"/>
                        <a:ea typeface="Maplestory OTF Light" panose="020B0600000101010101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7088</a:t>
                      </a:r>
                      <a:endParaRPr lang="ko-KR" altLang="en-US" dirty="0">
                        <a:latin typeface="Maplestory OTF Light" panose="020B0600000101010101" charset="-127"/>
                        <a:ea typeface="Maplestory OTF Light" panose="020B0600000101010101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시간별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2128C5-2B16-37DA-0C30-8CB73BAFA179}"/>
              </a:ext>
            </a:extLst>
          </p:cNvPr>
          <p:cNvGrpSpPr/>
          <p:nvPr/>
        </p:nvGrpSpPr>
        <p:grpSpPr>
          <a:xfrm>
            <a:off x="810124" y="2127477"/>
            <a:ext cx="10571751" cy="2603046"/>
            <a:chOff x="857181" y="1676558"/>
            <a:chExt cx="10571751" cy="2603046"/>
          </a:xfrm>
        </p:grpSpPr>
        <p:pic>
          <p:nvPicPr>
            <p:cNvPr id="10" name="그림 9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C550B73E-BF2F-D250-63E4-8D71073B9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8" t="24274" r="46666" b="29099"/>
            <a:stretch/>
          </p:blipFill>
          <p:spPr>
            <a:xfrm>
              <a:off x="7905015" y="1676558"/>
              <a:ext cx="3523917" cy="2603045"/>
            </a:xfrm>
            <a:prstGeom prst="rect">
              <a:avLst/>
            </a:prstGeom>
          </p:spPr>
        </p:pic>
        <p:pic>
          <p:nvPicPr>
            <p:cNvPr id="12" name="그림 11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C63D0075-9194-5F9B-40D5-9DC01C745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8" t="24274" r="46646" b="29099"/>
            <a:stretch/>
          </p:blipFill>
          <p:spPr>
            <a:xfrm>
              <a:off x="4381098" y="1676558"/>
              <a:ext cx="3523917" cy="2603045"/>
            </a:xfrm>
            <a:prstGeom prst="rect">
              <a:avLst/>
            </a:prstGeom>
          </p:spPr>
        </p:pic>
        <p:pic>
          <p:nvPicPr>
            <p:cNvPr id="14" name="그림 13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7710FC0B-E999-7587-A3A3-2DB76977F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38" t="23966" r="46456" b="29407"/>
            <a:stretch/>
          </p:blipFill>
          <p:spPr>
            <a:xfrm>
              <a:off x="857181" y="1676558"/>
              <a:ext cx="3523917" cy="26030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E46BE3D-22C5-1B42-A269-0E357B20F27E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405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D7BACFDD-AA85-44F8-4B18-023D40C9367A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2FF6CEF-7DAA-918F-8559-0484F29A4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024319"/>
              </p:ext>
            </p:extLst>
          </p:nvPr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(10.25~10.31)</a:t>
                      </a:r>
                      <a:endParaRPr lang="ko-KR" altLang="en-US" dirty="0">
                        <a:latin typeface="Maplestory OTF Light" panose="020B0600000101010101" charset="-127"/>
                        <a:ea typeface="Maplestory 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LGBM</a:t>
                      </a:r>
                      <a:endParaRPr lang="ko-KR" altLang="en-US" dirty="0">
                        <a:latin typeface="Maplestory OTF Light" panose="020B0600000101010101" charset="-127"/>
                        <a:ea typeface="Maplestory OTF Light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m0~m4</a:t>
                      </a:r>
                      <a:r>
                        <a:rPr lang="ko-KR" altLang="en-US" sz="1600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의 </a:t>
                      </a:r>
                      <a:r>
                        <a:rPr lang="ko-KR" altLang="en-US" sz="1600" dirty="0" err="1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예측발전량</a:t>
                      </a:r>
                      <a:endParaRPr lang="ko-KR" altLang="en-US" sz="1600" dirty="0">
                        <a:latin typeface="Maplestory OTF Light" panose="020B0600000101010101" charset="-127"/>
                        <a:ea typeface="Maplestory OTF Light" panose="020B0600000101010101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7088</a:t>
                      </a:r>
                      <a:endParaRPr lang="ko-KR" altLang="en-US" dirty="0">
                        <a:latin typeface="Maplestory OTF Light" panose="020B0600000101010101" charset="-127"/>
                        <a:ea typeface="Maplestory OTF Light" panose="020B0600000101010101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Maplestory OTF Light" panose="020B0600000101010101" charset="-127"/>
                          <a:ea typeface="Maplestory OTF Light" panose="020B0600000101010101" charset="-127"/>
                        </a:rPr>
                        <a:t>시간별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AD934A6-D63E-1886-1A18-CBD34977AFCA}"/>
              </a:ext>
            </a:extLst>
          </p:cNvPr>
          <p:cNvSpPr/>
          <p:nvPr/>
        </p:nvSpPr>
        <p:spPr>
          <a:xfrm>
            <a:off x="-25941" y="1506861"/>
            <a:ext cx="12303666" cy="54368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2128C5-2B16-37DA-0C30-8CB73BAFA179}"/>
              </a:ext>
            </a:extLst>
          </p:cNvPr>
          <p:cNvGrpSpPr/>
          <p:nvPr/>
        </p:nvGrpSpPr>
        <p:grpSpPr>
          <a:xfrm>
            <a:off x="810124" y="2127477"/>
            <a:ext cx="10571751" cy="2603046"/>
            <a:chOff x="857181" y="1676558"/>
            <a:chExt cx="10571751" cy="2603046"/>
          </a:xfrm>
        </p:grpSpPr>
        <p:pic>
          <p:nvPicPr>
            <p:cNvPr id="10" name="그림 9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C550B73E-BF2F-D250-63E4-8D71073B9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8" t="24274" r="46666" b="29099"/>
            <a:stretch/>
          </p:blipFill>
          <p:spPr>
            <a:xfrm>
              <a:off x="7905015" y="1676558"/>
              <a:ext cx="3523917" cy="2603045"/>
            </a:xfrm>
            <a:prstGeom prst="rect">
              <a:avLst/>
            </a:prstGeom>
          </p:spPr>
        </p:pic>
        <p:pic>
          <p:nvPicPr>
            <p:cNvPr id="12" name="그림 11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C63D0075-9194-5F9B-40D5-9DC01C745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8" t="24274" r="46646" b="29099"/>
            <a:stretch/>
          </p:blipFill>
          <p:spPr>
            <a:xfrm>
              <a:off x="4381098" y="1676558"/>
              <a:ext cx="3523917" cy="2603045"/>
            </a:xfrm>
            <a:prstGeom prst="rect">
              <a:avLst/>
            </a:prstGeom>
          </p:spPr>
        </p:pic>
        <p:pic>
          <p:nvPicPr>
            <p:cNvPr id="14" name="그림 13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7710FC0B-E999-7587-A3A3-2DB76977F1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38" t="23966" r="46456" b="29407"/>
            <a:stretch/>
          </p:blipFill>
          <p:spPr>
            <a:xfrm>
              <a:off x="857181" y="1676558"/>
              <a:ext cx="3523917" cy="26030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E46BE3D-22C5-1B42-A269-0E357B20F27E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CBC861-2E44-E7C8-0DF6-A68C8A885E24}"/>
              </a:ext>
            </a:extLst>
          </p:cNvPr>
          <p:cNvSpPr/>
          <p:nvPr/>
        </p:nvSpPr>
        <p:spPr>
          <a:xfrm>
            <a:off x="6670651" y="-104172"/>
            <a:ext cx="5626873" cy="16110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D0571AE5-43AE-AA4E-DF88-8B83B05421E2}"/>
              </a:ext>
            </a:extLst>
          </p:cNvPr>
          <p:cNvSpPr/>
          <p:nvPr/>
        </p:nvSpPr>
        <p:spPr>
          <a:xfrm>
            <a:off x="1717719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F3B7C-FF1A-E998-2B35-387FEA3A2D7B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err="1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뾰족점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에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대해서는 예측하지 못함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전반적으로 잘 예측하지만 정오 부분을 맞추지 못하는 날이 있음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7F1D6D-FB4F-A471-A635-DEC8C9F601AB}"/>
              </a:ext>
            </a:extLst>
          </p:cNvPr>
          <p:cNvSpPr/>
          <p:nvPr/>
        </p:nvSpPr>
        <p:spPr>
          <a:xfrm>
            <a:off x="6143057" y="2732931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9366648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22CBBC9-7D94-A6A7-0787-F5AEB88D93B3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A66243E-D773-C37D-BCFF-BE958F27A670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8565B1-5768-D73B-7959-73445D226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8" name="제목 3">
            <a:extLst>
              <a:ext uri="{FF2B5EF4-FFF2-40B4-BE49-F238E27FC236}">
                <a16:creationId xmlns:a16="http://schemas.microsoft.com/office/drawing/2014/main" id="{9C87A360-D3BC-8899-BE36-CB252E27DA0A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F36068B0-E5D9-1281-0E72-A2DA8FAE19A4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19F3A-06C9-579D-CAC9-B4AD575721E8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같은 모델 구조에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파생 변수를 적용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시도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성능은 크게 차이가 없었음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B97A87F-13C9-EEF2-98C4-2E6DA50B6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516357"/>
              </p:ext>
            </p:extLst>
          </p:nvPr>
        </p:nvGraphicFramePr>
        <p:xfrm>
          <a:off x="542355" y="2372973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 </a:t>
                      </a:r>
                      <a:r>
                        <a:rPr lang="ko-KR" altLang="en-US" sz="16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예측발전량</a:t>
                      </a:r>
                      <a:endParaRPr lang="ko-KR" altLang="en-US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7256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시간별 분리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 파생변수 사용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C24CA1-64E9-A465-F6BF-0846CF7DE06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234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50536E89-C904-E655-2B41-B7C56D257A0A}"/>
              </a:ext>
            </a:extLst>
          </p:cNvPr>
          <p:cNvSpPr/>
          <p:nvPr/>
        </p:nvSpPr>
        <p:spPr>
          <a:xfrm>
            <a:off x="1715788" y="4870632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5EDE2-7708-D565-F15E-03C7721AB9F5}"/>
              </a:ext>
            </a:extLst>
          </p:cNvPr>
          <p:cNvSpPr txBox="1"/>
          <p:nvPr/>
        </p:nvSpPr>
        <p:spPr>
          <a:xfrm>
            <a:off x="1787611" y="5036734"/>
            <a:ext cx="8756562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GBM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residual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줄이는 방식으로 인한 </a:t>
            </a:r>
            <a:r>
              <a:rPr kumimoji="0" lang="en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overfitting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문제에 대해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GBM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 </a:t>
            </a:r>
            <a:r>
              <a:rPr kumimoji="0" lang="en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regularization term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추가한 알고리즘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588F0-70C3-4FCA-D9AF-812310161FC0}"/>
              </a:ext>
            </a:extLst>
          </p:cNvPr>
          <p:cNvSpPr txBox="1"/>
          <p:nvPr/>
        </p:nvSpPr>
        <p:spPr>
          <a:xfrm>
            <a:off x="2012608" y="4483056"/>
            <a:ext cx="2787852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XGB(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XGBoost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A77DB-3416-83FB-094B-81EB0EBD3AEA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XGB</a:t>
            </a:r>
            <a:r>
              <a:rPr lang="en-US" altLang="ko-KR" sz="2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oost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10" name="Object 38">
            <a:extLst>
              <a:ext uri="{FF2B5EF4-FFF2-40B4-BE49-F238E27FC236}">
                <a16:creationId xmlns:a16="http://schemas.microsoft.com/office/drawing/2014/main" id="{B9E6E01A-F1CD-D812-FAD3-8A2DD3AC34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319096">
            <a:off x="5976200" y="6126848"/>
            <a:ext cx="749148" cy="407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953C40-FCB8-8591-FDA8-CB0269631CA4}"/>
              </a:ext>
            </a:extLst>
          </p:cNvPr>
          <p:cNvSpPr txBox="1"/>
          <p:nvPr/>
        </p:nvSpPr>
        <p:spPr>
          <a:xfrm>
            <a:off x="6486343" y="6259588"/>
            <a:ext cx="5705657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tree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복잡도가 증가할수록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loss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패널티를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주는 방식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B11C45E-7365-A38A-1C71-556C4A4A2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178" y="1517555"/>
            <a:ext cx="6245643" cy="30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872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D7BACFDD-AA85-44F8-4B18-023D40C9367A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A72F9-A36E-0E29-E4E2-CE0537DC4D6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XGBoost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F9D0CE5-5ABD-1745-531D-72923A9BB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67101"/>
              </p:ext>
            </p:extLst>
          </p:nvPr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XGB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m0~m3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 </a:t>
                      </a:r>
                      <a:r>
                        <a:rPr lang="ko-KR" altLang="en-US" sz="16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예측값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날씨 예보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4479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1926" name="Picture 6">
            <a:extLst>
              <a:ext uri="{FF2B5EF4-FFF2-40B4-BE49-F238E27FC236}">
                <a16:creationId xmlns:a16="http://schemas.microsoft.com/office/drawing/2014/main" id="{6B744114-CC16-272B-6F57-FCB79649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16" y="2012361"/>
            <a:ext cx="3474432" cy="26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8" name="Picture 8">
            <a:extLst>
              <a:ext uri="{FF2B5EF4-FFF2-40B4-BE49-F238E27FC236}">
                <a16:creationId xmlns:a16="http://schemas.microsoft.com/office/drawing/2014/main" id="{FC126C25-A3C4-9DCC-8687-D071D5481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83" y="2012361"/>
            <a:ext cx="3474433" cy="26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0" name="Picture 10">
            <a:extLst>
              <a:ext uri="{FF2B5EF4-FFF2-40B4-BE49-F238E27FC236}">
                <a16:creationId xmlns:a16="http://schemas.microsoft.com/office/drawing/2014/main" id="{B3CC55FC-328E-1ADD-9388-EF67A772B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3" y="2012361"/>
            <a:ext cx="3474433" cy="26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2522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D7BACFDD-AA85-44F8-4B18-023D40C9367A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A72F9-A36E-0E29-E4E2-CE0537DC4D68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XGBoost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F9D0CE5-5ABD-1745-531D-72923A9BBF11}"/>
              </a:ext>
            </a:extLst>
          </p:cNvPr>
          <p:cNvGraphicFramePr>
            <a:graphicFrameLocks noGrp="1"/>
          </p:cNvGraphicFramePr>
          <p:nvPr/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XGB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m0~m3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 </a:t>
                      </a:r>
                      <a:r>
                        <a:rPr lang="ko-KR" altLang="en-US" sz="1600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예측값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날씨 예보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4479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9EF3B91-0628-B8CF-7D5C-3AB9DEDE2DD5}"/>
              </a:ext>
            </a:extLst>
          </p:cNvPr>
          <p:cNvSpPr/>
          <p:nvPr/>
        </p:nvSpPr>
        <p:spPr>
          <a:xfrm>
            <a:off x="-25941" y="1506861"/>
            <a:ext cx="12303666" cy="54368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81926" name="Picture 6">
            <a:extLst>
              <a:ext uri="{FF2B5EF4-FFF2-40B4-BE49-F238E27FC236}">
                <a16:creationId xmlns:a16="http://schemas.microsoft.com/office/drawing/2014/main" id="{6B744114-CC16-272B-6F57-FCB79649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16" y="2012361"/>
            <a:ext cx="3474432" cy="26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8" name="Picture 8">
            <a:extLst>
              <a:ext uri="{FF2B5EF4-FFF2-40B4-BE49-F238E27FC236}">
                <a16:creationId xmlns:a16="http://schemas.microsoft.com/office/drawing/2014/main" id="{FC126C25-A3C4-9DCC-8687-D071D5481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83" y="2012361"/>
            <a:ext cx="3474433" cy="26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0" name="Picture 10">
            <a:extLst>
              <a:ext uri="{FF2B5EF4-FFF2-40B4-BE49-F238E27FC236}">
                <a16:creationId xmlns:a16="http://schemas.microsoft.com/office/drawing/2014/main" id="{B3CC55FC-328E-1ADD-9388-EF67A772B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3" y="2012361"/>
            <a:ext cx="3474433" cy="26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A20C1C45-2353-3167-EB0A-B4C0B01FB335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8B5F2-17CA-404A-1DF0-027D31FBF8BE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뾰족한 지점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에 대해서 예측 맞추지 못함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전반적으로 성능이 좋지 않음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574645-D20E-5953-7656-35B4BDE43B09}"/>
              </a:ext>
            </a:extLst>
          </p:cNvPr>
          <p:cNvSpPr/>
          <p:nvPr/>
        </p:nvSpPr>
        <p:spPr>
          <a:xfrm>
            <a:off x="6840638" y="-181112"/>
            <a:ext cx="5597476" cy="168797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80F3DF-72EF-6FA9-CE61-C1CE38C7E374}"/>
              </a:ext>
            </a:extLst>
          </p:cNvPr>
          <p:cNvSpPr/>
          <p:nvPr/>
        </p:nvSpPr>
        <p:spPr>
          <a:xfrm>
            <a:off x="2545319" y="2012360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CA80D9-D83E-F933-1D04-B1D933941817}"/>
              </a:ext>
            </a:extLst>
          </p:cNvPr>
          <p:cNvSpPr/>
          <p:nvPr/>
        </p:nvSpPr>
        <p:spPr>
          <a:xfrm>
            <a:off x="5995615" y="2613613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0748367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50536E89-C904-E655-2B41-B7C56D257A0A}"/>
              </a:ext>
            </a:extLst>
          </p:cNvPr>
          <p:cNvSpPr/>
          <p:nvPr/>
        </p:nvSpPr>
        <p:spPr>
          <a:xfrm>
            <a:off x="1787612" y="1886934"/>
            <a:ext cx="8756563" cy="1471189"/>
          </a:xfrm>
          <a:prstGeom prst="roundRect">
            <a:avLst/>
          </a:prstGeom>
          <a:solidFill>
            <a:schemeClr val="bg1">
              <a:lumMod val="95000"/>
              <a:alpha val="8992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588F0-70C3-4FCA-D9AF-812310161FC0}"/>
              </a:ext>
            </a:extLst>
          </p:cNvPr>
          <p:cNvSpPr txBox="1"/>
          <p:nvPr/>
        </p:nvSpPr>
        <p:spPr>
          <a:xfrm>
            <a:off x="1705775" y="1594550"/>
            <a:ext cx="4194089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선형 회귀 </a:t>
            </a:r>
            <a:r>
              <a:rPr lang="en-US" altLang="ko-KR" sz="2200" dirty="0">
                <a:solidFill>
                  <a:schemeClr val="bg2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(Linear Regression)</a:t>
            </a:r>
            <a:r>
              <a:rPr lang="ko-KR" altLang="en-US" sz="2200" dirty="0">
                <a:solidFill>
                  <a:schemeClr val="bg2">
                    <a:lumMod val="7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5EDE2-7708-D565-F15E-03C7721AB9F5}"/>
              </a:ext>
            </a:extLst>
          </p:cNvPr>
          <p:cNvSpPr txBox="1"/>
          <p:nvPr/>
        </p:nvSpPr>
        <p:spPr>
          <a:xfrm>
            <a:off x="2297578" y="2154456"/>
            <a:ext cx="7596844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종속 변수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y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와 한 개 이상의 독립 변수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X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와의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선형 관계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를 모델링하는 분석 기법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95D90-F5E5-E43F-C473-CA00F877E59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 회귀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02D9154-5B90-0910-A081-93853F86B063}"/>
              </a:ext>
            </a:extLst>
          </p:cNvPr>
          <p:cNvSpPr/>
          <p:nvPr/>
        </p:nvSpPr>
        <p:spPr>
          <a:xfrm>
            <a:off x="1788323" y="4259484"/>
            <a:ext cx="8755200" cy="1472400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ㅋ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F51CD-5EAF-3975-C949-73AD409762E8}"/>
              </a:ext>
            </a:extLst>
          </p:cNvPr>
          <p:cNvSpPr txBox="1"/>
          <p:nvPr/>
        </p:nvSpPr>
        <p:spPr>
          <a:xfrm>
            <a:off x="1998366" y="4508980"/>
            <a:ext cx="8195268" cy="97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Maplestory OTF Light" panose="020B0600000101010101" charset="-127"/>
                <a:ea typeface="Maplestory OTF Light" panose="020B0600000101010101" charset="-127"/>
              </a:rPr>
              <a:t>주최 측에서 제공하는 </a:t>
            </a:r>
            <a:r>
              <a:rPr lang="ko-KR" altLang="en-US" sz="2000" dirty="0" err="1">
                <a:latin typeface="Maplestory OTF Light" panose="020B0600000101010101" charset="-127"/>
                <a:ea typeface="Maplestory OTF Light" panose="020B0600000101010101" charset="-127"/>
              </a:rPr>
              <a:t>모델별</a:t>
            </a:r>
            <a:r>
              <a:rPr lang="ko-KR" altLang="en-US" sz="2000" dirty="0">
                <a:latin typeface="Maplestory OTF Light" panose="020B0600000101010101" charset="-127"/>
                <a:ea typeface="Maplestory OTF Light" panose="020B0600000101010101" charset="-127"/>
              </a:rPr>
              <a:t> 예측 발전량이 </a:t>
            </a:r>
            <a:endParaRPr lang="en-US" altLang="ko-KR" sz="2000" dirty="0"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Maplestory OTF Light" panose="020B0600000101010101" charset="-127"/>
                <a:ea typeface="Maplestory OTF Light" panose="020B0600000101010101" charset="-127"/>
              </a:rPr>
              <a:t>실제 발전량과 </a:t>
            </a:r>
            <a:r>
              <a:rPr lang="ko-KR" altLang="en-US" sz="2000" dirty="0">
                <a:solidFill>
                  <a:srgbClr val="C00000"/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강한 상관관계가 </a:t>
            </a:r>
            <a:r>
              <a:rPr lang="ko-KR" altLang="en-US" sz="2000" dirty="0">
                <a:latin typeface="Maplestory OTF Light" panose="020B0600000101010101" charset="-127"/>
                <a:ea typeface="Maplestory OTF Light" panose="020B0600000101010101" charset="-127"/>
              </a:rPr>
              <a:t>있어 고려</a:t>
            </a:r>
          </a:p>
        </p:txBody>
      </p:sp>
    </p:spTree>
    <p:extLst>
      <p:ext uri="{BB962C8B-B14F-4D97-AF65-F5344CB8AC3E}">
        <p14:creationId xmlns:p14="http://schemas.microsoft.com/office/powerpoint/2010/main" val="5702730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83950ED-5C73-48EC-A91A-449A2D71B306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21CA1F9-1CC3-4559-9ECC-DB992382973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DA7BC2-9E51-41F2-83CC-C024E5CC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CFBBBA68-8338-4BDA-91C8-98989143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611" y="253679"/>
            <a:ext cx="4194089" cy="876300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95D90-F5E5-E43F-C473-CA00F877E599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선형 회귀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2BE95D6-48FF-EBF2-0E5B-85A8DB2B4BE6}"/>
              </a:ext>
            </a:extLst>
          </p:cNvPr>
          <p:cNvSpPr/>
          <p:nvPr/>
        </p:nvSpPr>
        <p:spPr>
          <a:xfrm>
            <a:off x="4507654" y="1576896"/>
            <a:ext cx="3176690" cy="1772514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ㅋ</a:t>
            </a:r>
            <a:endParaRPr lang="ko-KR" altLang="en-US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1BA7305-459D-AEF9-43D3-F4D927997E3D}"/>
              </a:ext>
            </a:extLst>
          </p:cNvPr>
          <p:cNvSpPr/>
          <p:nvPr/>
        </p:nvSpPr>
        <p:spPr>
          <a:xfrm>
            <a:off x="2165902" y="4018742"/>
            <a:ext cx="3176690" cy="177251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ㅋ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C7656C8-7955-B9A4-D095-9F17B0DC4D53}"/>
              </a:ext>
            </a:extLst>
          </p:cNvPr>
          <p:cNvSpPr/>
          <p:nvPr/>
        </p:nvSpPr>
        <p:spPr>
          <a:xfrm>
            <a:off x="6849407" y="3982441"/>
            <a:ext cx="3176690" cy="177251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ㅋ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89CF9F-7977-F4D3-9D14-C7665C78870B}"/>
              </a:ext>
            </a:extLst>
          </p:cNvPr>
          <p:cNvSpPr txBox="1"/>
          <p:nvPr/>
        </p:nvSpPr>
        <p:spPr>
          <a:xfrm>
            <a:off x="4507376" y="2195243"/>
            <a:ext cx="3188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Maplestory OTF Light" panose="020B0600000101010101" charset="-127"/>
                <a:ea typeface="Maplestory OTF Light" panose="020B0600000101010101" charset="-127"/>
              </a:rPr>
              <a:t>선형 회귀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1D6D8E-5F39-2F58-1A54-5CBC055EDF5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5999" y="3349410"/>
            <a:ext cx="1" cy="56536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FA69006-7E91-B501-F3AC-2D2D583CBF20}"/>
              </a:ext>
            </a:extLst>
          </p:cNvPr>
          <p:cNvCxnSpPr>
            <a:cxnSpLocks/>
          </p:cNvCxnSpPr>
          <p:nvPr/>
        </p:nvCxnSpPr>
        <p:spPr>
          <a:xfrm>
            <a:off x="6095999" y="3877118"/>
            <a:ext cx="753408" cy="43498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10BA6E-97D1-F71F-015C-18FB8905FF14}"/>
              </a:ext>
            </a:extLst>
          </p:cNvPr>
          <p:cNvCxnSpPr>
            <a:cxnSpLocks/>
          </p:cNvCxnSpPr>
          <p:nvPr/>
        </p:nvCxnSpPr>
        <p:spPr>
          <a:xfrm flipH="1">
            <a:off x="5338295" y="3881923"/>
            <a:ext cx="753408" cy="43498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62DF90-0C7C-DDEB-D2C4-6590ED5A93B4}"/>
              </a:ext>
            </a:extLst>
          </p:cNvPr>
          <p:cNvSpPr txBox="1"/>
          <p:nvPr/>
        </p:nvSpPr>
        <p:spPr>
          <a:xfrm>
            <a:off x="2178048" y="4105178"/>
            <a:ext cx="3188822" cy="152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C00000"/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시간대별</a:t>
            </a:r>
            <a:r>
              <a:rPr lang="ko-KR" altLang="en-US" sz="2200" dirty="0">
                <a:latin typeface="Maplestory OTF Light" panose="020B0600000101010101" charset="-127"/>
                <a:ea typeface="Maplestory OTF Light" panose="020B0600000101010101" charset="-127"/>
              </a:rPr>
              <a:t> 회귀</a:t>
            </a:r>
            <a:endParaRPr lang="en-US" altLang="ko-KR" sz="2200" dirty="0"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Maplestory OTF Light" panose="020B0600000101010101" charset="-127"/>
                <a:ea typeface="Maplestory OTF Light" panose="020B0600000101010101" charset="-127"/>
              </a:rPr>
              <a:t>오전 </a:t>
            </a:r>
            <a:r>
              <a:rPr lang="en-US" altLang="ko-KR" sz="2000" dirty="0">
                <a:latin typeface="Maplestory OTF Light" panose="020B0600000101010101" charset="-127"/>
                <a:ea typeface="Maplestory OTF Light" panose="020B0600000101010101" charset="-127"/>
              </a:rPr>
              <a:t>/ </a:t>
            </a:r>
            <a:r>
              <a:rPr lang="ko-KR" altLang="en-US" sz="2000" dirty="0">
                <a:latin typeface="Maplestory OTF Light" panose="020B0600000101010101" charset="-127"/>
                <a:ea typeface="Maplestory OTF Light" panose="020B0600000101010101" charset="-127"/>
              </a:rPr>
              <a:t>오후</a:t>
            </a:r>
            <a:r>
              <a:rPr lang="en-US" altLang="ko-KR" sz="2000" dirty="0">
                <a:latin typeface="Maplestory OTF Light" panose="020B0600000101010101" charset="-127"/>
                <a:ea typeface="Maplestory OTF Light" panose="020B0600000101010101" charset="-127"/>
              </a:rPr>
              <a:t> / </a:t>
            </a:r>
            <a:r>
              <a:rPr lang="ko-KR" altLang="en-US" sz="2000" dirty="0">
                <a:latin typeface="Maplestory OTF Light" panose="020B0600000101010101" charset="-127"/>
                <a:ea typeface="Maplestory OTF Light" panose="020B0600000101010101" charset="-127"/>
              </a:rPr>
              <a:t>저녁</a:t>
            </a:r>
            <a:endParaRPr lang="en-US" altLang="ko-KR" sz="2400" dirty="0"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Maplestory OTF Light" panose="020B0600000101010101" charset="-127"/>
                <a:ea typeface="Maplestory OTF Light" panose="020B0600000101010101" charset="-127"/>
              </a:rPr>
              <a:t>7-10 / 11-14 / 15-19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A58DFE-AAD8-2984-67D9-098FFAAA141B}"/>
              </a:ext>
            </a:extLst>
          </p:cNvPr>
          <p:cNvSpPr txBox="1"/>
          <p:nvPr/>
        </p:nvSpPr>
        <p:spPr>
          <a:xfrm>
            <a:off x="6825129" y="4012845"/>
            <a:ext cx="3188822" cy="152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7030A0"/>
                </a:solidFill>
                <a:latin typeface="Maplestory OTF Light" panose="020B0600000101010101" charset="-127"/>
                <a:ea typeface="Maplestory OTF Light" panose="020B0600000101010101" charset="-127"/>
              </a:rPr>
              <a:t>계절별 </a:t>
            </a:r>
            <a:r>
              <a:rPr lang="ko-KR" altLang="en-US" sz="2200" dirty="0">
                <a:latin typeface="Maplestory OTF Light" panose="020B0600000101010101" charset="-127"/>
                <a:ea typeface="Maplestory OTF Light" panose="020B0600000101010101" charset="-127"/>
              </a:rPr>
              <a:t>회귀</a:t>
            </a:r>
            <a:endParaRPr lang="en-US" altLang="ko-KR" sz="2200" dirty="0"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Maplestory OTF Light" panose="020B0600000101010101" charset="-127"/>
                <a:ea typeface="Maplestory OTF Light" panose="020B0600000101010101" charset="-127"/>
              </a:rPr>
              <a:t>여름 </a:t>
            </a:r>
            <a:r>
              <a:rPr lang="en-US" altLang="ko-KR" sz="2000" dirty="0">
                <a:latin typeface="Maplestory OTF Light" panose="020B0600000101010101" charset="-127"/>
                <a:ea typeface="Maplestory OTF Light" panose="020B0600000101010101" charset="-127"/>
              </a:rPr>
              <a:t>/ </a:t>
            </a:r>
            <a:r>
              <a:rPr lang="ko-KR" altLang="en-US" sz="2000" dirty="0">
                <a:latin typeface="Maplestory OTF Light" panose="020B0600000101010101" charset="-127"/>
                <a:ea typeface="Maplestory OTF Light" panose="020B0600000101010101" charset="-127"/>
              </a:rPr>
              <a:t>가을 </a:t>
            </a:r>
            <a:r>
              <a:rPr lang="en-US" altLang="ko-KR" sz="2000" dirty="0">
                <a:latin typeface="Maplestory OTF Light" panose="020B0600000101010101" charset="-127"/>
                <a:ea typeface="Maplestory OTF Light" panose="020B0600000101010101" charset="-127"/>
              </a:rPr>
              <a:t>/ </a:t>
            </a:r>
            <a:r>
              <a:rPr lang="ko-KR" altLang="en-US" sz="2000" dirty="0">
                <a:latin typeface="Maplestory OTF Light" panose="020B0600000101010101" charset="-127"/>
                <a:ea typeface="Maplestory OTF Light" panose="020B0600000101010101" charset="-127"/>
              </a:rPr>
              <a:t>겨울 </a:t>
            </a:r>
            <a:r>
              <a:rPr lang="en-US" altLang="ko-KR" sz="2000" dirty="0">
                <a:latin typeface="Maplestory OTF Light" panose="020B0600000101010101" charset="-127"/>
                <a:ea typeface="Maplestory OTF Light" panose="020B0600000101010101" charset="-127"/>
              </a:rPr>
              <a:t>/ </a:t>
            </a:r>
            <a:r>
              <a:rPr lang="ko-KR" altLang="en-US" sz="2000" dirty="0">
                <a:latin typeface="Maplestory OTF Light" panose="020B0600000101010101" charset="-127"/>
                <a:ea typeface="Maplestory OTF Light" panose="020B0600000101010101" charset="-127"/>
              </a:rPr>
              <a:t>봄</a:t>
            </a:r>
            <a:endParaRPr lang="en-US" altLang="ko-KR" sz="2400" dirty="0">
              <a:latin typeface="Maplestory OTF Light" panose="020B0600000101010101" charset="-127"/>
              <a:ea typeface="Maplestory OTF Light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Maplestory OTF Light" panose="020B0600000101010101" charset="-127"/>
                <a:ea typeface="Maplestory OTF Light" panose="020B0600000101010101" charset="-127"/>
              </a:rPr>
              <a:t>6-8 / 9-11 / 12-2 / 3-5</a:t>
            </a:r>
          </a:p>
        </p:txBody>
      </p:sp>
    </p:spTree>
    <p:extLst>
      <p:ext uri="{BB962C8B-B14F-4D97-AF65-F5344CB8AC3E}">
        <p14:creationId xmlns:p14="http://schemas.microsoft.com/office/powerpoint/2010/main" val="21437465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C9C3E6F-4E65-2AE6-1BF6-12511E3A7BDD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61E84929-E341-D8C7-9C74-B620FF8B6C7F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8FDEB43-C614-E03A-CB3B-B70952F36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7670000C-7C1A-ABA0-D845-70519792A4BE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137AA2-2B51-80B3-49EE-40C3D4300B8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 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시간대별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8D8F179-DD6F-432E-8125-9DDCC0B4E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7479"/>
              </p:ext>
            </p:extLst>
          </p:nvPr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6956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8C5D1F-5866-E5DD-8F1E-AEA8F12F0A84}"/>
              </a:ext>
            </a:extLst>
          </p:cNvPr>
          <p:cNvGrpSpPr/>
          <p:nvPr/>
        </p:nvGrpSpPr>
        <p:grpSpPr>
          <a:xfrm>
            <a:off x="818396" y="2037600"/>
            <a:ext cx="10573200" cy="2602800"/>
            <a:chOff x="845419" y="1861039"/>
            <a:chExt cx="10645291" cy="2692528"/>
          </a:xfrm>
        </p:grpSpPr>
        <p:pic>
          <p:nvPicPr>
            <p:cNvPr id="7" name="그림 6" descr="그래프, 도표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C0E5A55E-56BE-F177-DF8C-67B8342D7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419" y="1861039"/>
              <a:ext cx="3540059" cy="2692528"/>
            </a:xfrm>
            <a:prstGeom prst="rect">
              <a:avLst/>
            </a:prstGeom>
          </p:spPr>
        </p:pic>
        <p:pic>
          <p:nvPicPr>
            <p:cNvPr id="11" name="그림 10" descr="그래프, 도표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4BC0F2CC-4A1B-592F-DDF1-361A694AC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035" y="1861039"/>
              <a:ext cx="3540059" cy="2692528"/>
            </a:xfrm>
            <a:prstGeom prst="rect">
              <a:avLst/>
            </a:prstGeom>
          </p:spPr>
        </p:pic>
        <p:pic>
          <p:nvPicPr>
            <p:cNvPr id="13" name="그림 12" descr="그래프, 스크린샷, 도표, 라인이(가) 표시된 사진&#10;&#10;자동 생성된 설명">
              <a:extLst>
                <a:ext uri="{FF2B5EF4-FFF2-40B4-BE49-F238E27FC236}">
                  <a16:creationId xmlns:a16="http://schemas.microsoft.com/office/drawing/2014/main" id="{842068ED-A0C7-3ADC-C263-62D9E913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651" y="1861039"/>
              <a:ext cx="3540059" cy="2692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86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10000" r="-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4564CE-756E-BE15-6FBB-126CED587A81}"/>
              </a:ext>
            </a:extLst>
          </p:cNvPr>
          <p:cNvGrpSpPr/>
          <p:nvPr/>
        </p:nvGrpSpPr>
        <p:grpSpPr>
          <a:xfrm>
            <a:off x="720000" y="288000"/>
            <a:ext cx="5911053" cy="764384"/>
            <a:chOff x="720000" y="180000"/>
            <a:chExt cx="5911053" cy="764384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44D0A9C-EF7A-4A71-9192-3383FDDE0983}"/>
                </a:ext>
              </a:extLst>
            </p:cNvPr>
            <p:cNvSpPr/>
            <p:nvPr/>
          </p:nvSpPr>
          <p:spPr>
            <a:xfrm>
              <a:off x="808103" y="202192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rgbClr val="C6DEAB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77758-AC33-483F-B506-A0B10767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80000"/>
              <a:ext cx="764384" cy="764384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87611" y="7410"/>
            <a:ext cx="2742989" cy="1325563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공모전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6859F-E1DD-30E9-49A5-B2E4B2FE67D5}"/>
              </a:ext>
            </a:extLst>
          </p:cNvPr>
          <p:cNvSpPr txBox="1"/>
          <p:nvPr/>
        </p:nvSpPr>
        <p:spPr>
          <a:xfrm>
            <a:off x="1832350" y="953183"/>
            <a:ext cx="4886806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제공 데이터 살펴보기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- gens.csv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AA1F51C-00BA-8D64-22C4-51061F8C7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696" y="1755618"/>
            <a:ext cx="3981251" cy="4483934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AC5A6B7D-2470-5ADB-CFEA-50E9A8D91A7C}"/>
              </a:ext>
            </a:extLst>
          </p:cNvPr>
          <p:cNvGrpSpPr/>
          <p:nvPr/>
        </p:nvGrpSpPr>
        <p:grpSpPr>
          <a:xfrm>
            <a:off x="6096000" y="1776285"/>
            <a:ext cx="5354330" cy="4128532"/>
            <a:chOff x="6109601" y="1581292"/>
            <a:chExt cx="5354330" cy="41285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E87FCF-656D-3D15-F7FC-E9691F851134}"/>
                </a:ext>
              </a:extLst>
            </p:cNvPr>
            <p:cNvSpPr txBox="1"/>
            <p:nvPr/>
          </p:nvSpPr>
          <p:spPr>
            <a:xfrm>
              <a:off x="7119188" y="2208720"/>
              <a:ext cx="3443622" cy="1061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time: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발전 시간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aplestory OTF Light" panose="02000300000000000000" pitchFamily="2" charset="-128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amount :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rPr>
                <a:t>발전량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aplestory OTF Light" panose="02000300000000000000" pitchFamily="2" charset="-128"/>
              </a:endParaRPr>
            </a:p>
          </p:txBody>
        </p:sp>
        <p:sp>
          <p:nvSpPr>
            <p:cNvPr id="18" name="사각형: 둥근 모서리 12">
              <a:extLst>
                <a:ext uri="{FF2B5EF4-FFF2-40B4-BE49-F238E27FC236}">
                  <a16:creationId xmlns:a16="http://schemas.microsoft.com/office/drawing/2014/main" id="{4E059E26-BAE8-0361-7274-E414DBE3CA4C}"/>
                </a:ext>
              </a:extLst>
            </p:cNvPr>
            <p:cNvSpPr/>
            <p:nvPr/>
          </p:nvSpPr>
          <p:spPr>
            <a:xfrm>
              <a:off x="6218068" y="2054960"/>
              <a:ext cx="5245863" cy="1369031"/>
            </a:xfrm>
            <a:prstGeom prst="roundRect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E034E7-7412-AB2F-720E-5CA6C7687BE8}"/>
                </a:ext>
              </a:extLst>
            </p:cNvPr>
            <p:cNvSpPr txBox="1"/>
            <p:nvPr/>
          </p:nvSpPr>
          <p:spPr>
            <a:xfrm>
              <a:off x="6109601" y="1581292"/>
              <a:ext cx="381491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+mj-lt"/>
                  <a:ea typeface="+mj-ea"/>
                </a:rPr>
                <a:t>예측 대상 발전소 실제 발전량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FC91C75-03F8-6DB1-21E9-BB8A0EB769D8}"/>
                </a:ext>
              </a:extLst>
            </p:cNvPr>
            <p:cNvGrpSpPr/>
            <p:nvPr/>
          </p:nvGrpSpPr>
          <p:grpSpPr>
            <a:xfrm>
              <a:off x="6218068" y="3599277"/>
              <a:ext cx="5245863" cy="2110547"/>
              <a:chOff x="6218068" y="3599277"/>
              <a:chExt cx="5245863" cy="211054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F8C8C5-0F40-FA20-91D1-7295715D8CFE}"/>
                  </a:ext>
                </a:extLst>
              </p:cNvPr>
              <p:cNvSpPr txBox="1"/>
              <p:nvPr/>
            </p:nvSpPr>
            <p:spPr>
              <a:xfrm>
                <a:off x="6445040" y="3869880"/>
                <a:ext cx="4791918" cy="1569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2023-10-15 </a:t>
                </a:r>
                <a:r>
                  <a:rPr lang="en-US" altLang="ko-KR" sz="2200" dirty="0">
                    <a:solidFill>
                      <a:srgbClr val="C00000"/>
                    </a:solidFill>
                    <a:latin typeface="+mj-lt"/>
                    <a:ea typeface="Maplestory OTF Light" panose="02000300000000000000" pitchFamily="2" charset="-128"/>
                  </a:rPr>
                  <a:t>20:00:00</a:t>
                </a:r>
                <a:r>
                  <a:rPr lang="ko-KR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는</a:t>
                </a:r>
                <a:r>
                  <a:rPr lang="en-US" altLang="ko-K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2023-10-15 </a:t>
                </a:r>
                <a:r>
                  <a:rPr lang="en-US" altLang="ko-KR" sz="2200" dirty="0">
                    <a:solidFill>
                      <a:srgbClr val="C00000"/>
                    </a:solidFill>
                    <a:latin typeface="+mj-lt"/>
                    <a:ea typeface="Maplestory OTF Light" panose="02000300000000000000" pitchFamily="2" charset="-128"/>
                  </a:rPr>
                  <a:t>19:00:00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~2023-10-15 </a:t>
                </a:r>
                <a:r>
                  <a:rPr lang="en-US" altLang="ko-KR" sz="2200" dirty="0">
                    <a:solidFill>
                      <a:srgbClr val="C00000"/>
                    </a:solidFill>
                    <a:latin typeface="+mj-lt"/>
                    <a:ea typeface="Maplestory OTF Light" panose="02000300000000000000" pitchFamily="2" charset="-128"/>
                  </a:rPr>
                  <a:t>19:59:59</a:t>
                </a:r>
                <a:r>
                  <a:rPr lang="ko-KR" alt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Maplestory OTF Light" panose="02000300000000000000" pitchFamily="2" charset="-128"/>
                  </a:rPr>
                  <a:t>를 의미 </a:t>
                </a:r>
                <a:endPara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aplestory OTF Light" panose="02000300000000000000" pitchFamily="2" charset="-128"/>
                </a:endParaRPr>
              </a:p>
            </p:txBody>
          </p:sp>
          <p:sp>
            <p:nvSpPr>
              <p:cNvPr id="44" name="사각형: 둥근 모서리 12">
                <a:extLst>
                  <a:ext uri="{FF2B5EF4-FFF2-40B4-BE49-F238E27FC236}">
                    <a16:creationId xmlns:a16="http://schemas.microsoft.com/office/drawing/2014/main" id="{D7AEDDF1-FFDF-BAC3-D566-B9B0C377079E}"/>
                  </a:ext>
                </a:extLst>
              </p:cNvPr>
              <p:cNvSpPr/>
              <p:nvPr/>
            </p:nvSpPr>
            <p:spPr>
              <a:xfrm>
                <a:off x="6218068" y="3599277"/>
                <a:ext cx="5245863" cy="2110547"/>
              </a:xfrm>
              <a:prstGeom prst="roundRect">
                <a:avLst/>
              </a:prstGeom>
              <a:noFill/>
              <a:ln w="571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4552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C9C3E6F-4E65-2AE6-1BF6-12511E3A7BDD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61E84929-E341-D8C7-9C74-B620FF8B6C7F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8FDEB43-C614-E03A-CB3B-B70952F36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7670000C-7C1A-ABA0-D845-70519792A4BE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137AA2-2B51-80B3-49EE-40C3D4300B85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 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-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시간대별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8D8F179-DD6F-432E-8125-9DDCC0B4E3C9}"/>
              </a:ext>
            </a:extLst>
          </p:cNvPr>
          <p:cNvGraphicFramePr>
            <a:graphicFrameLocks noGrp="1"/>
          </p:cNvGraphicFramePr>
          <p:nvPr/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+mj-lt"/>
                          <a:ea typeface="나눔스퀘어_ac" pitchFamily="50" charset="-127"/>
                        </a:rPr>
                        <a:t>(10.25~10.31)</a:t>
                      </a:r>
                      <a:endParaRPr lang="ko-KR" altLang="en-US" dirty="0">
                        <a:latin typeface="+mj-lt"/>
                        <a:ea typeface="나눔스퀘어_ac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나눔스퀘어_ac" pitchFamily="50" charset="-127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  <a:ea typeface="나눔스퀘어_ac" pitchFamily="50" charset="-127"/>
                        </a:rPr>
                        <a:t>M0~M4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나눔스퀘어_ac" pitchFamily="50" charset="-127"/>
                        </a:rPr>
                        <a:t>6956</a:t>
                      </a:r>
                      <a:endParaRPr lang="ko-KR" altLang="en-US" dirty="0">
                        <a:latin typeface="+mj-lt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나눔스퀘어_ac" pitchFamily="50" charset="-127"/>
                        </a:rPr>
                        <a:t>시간별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664AA9-52E6-451B-0E7E-02053FEDA1ED}"/>
              </a:ext>
            </a:extLst>
          </p:cNvPr>
          <p:cNvSpPr/>
          <p:nvPr/>
        </p:nvSpPr>
        <p:spPr>
          <a:xfrm>
            <a:off x="-25941" y="1506861"/>
            <a:ext cx="12303666" cy="54368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8C5D1F-5866-E5DD-8F1E-AEA8F12F0A84}"/>
              </a:ext>
            </a:extLst>
          </p:cNvPr>
          <p:cNvGrpSpPr/>
          <p:nvPr/>
        </p:nvGrpSpPr>
        <p:grpSpPr>
          <a:xfrm>
            <a:off x="818396" y="2037600"/>
            <a:ext cx="10573200" cy="2602800"/>
            <a:chOff x="845419" y="1861039"/>
            <a:chExt cx="10645291" cy="2692528"/>
          </a:xfrm>
        </p:grpSpPr>
        <p:pic>
          <p:nvPicPr>
            <p:cNvPr id="7" name="그림 6" descr="그래프, 도표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C0E5A55E-56BE-F177-DF8C-67B8342D7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419" y="1861039"/>
              <a:ext cx="3540059" cy="2692528"/>
            </a:xfrm>
            <a:prstGeom prst="rect">
              <a:avLst/>
            </a:prstGeom>
          </p:spPr>
        </p:pic>
        <p:pic>
          <p:nvPicPr>
            <p:cNvPr id="11" name="그림 10" descr="그래프, 도표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4BC0F2CC-4A1B-592F-DDF1-361A694AC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035" y="1861039"/>
              <a:ext cx="3540059" cy="2692528"/>
            </a:xfrm>
            <a:prstGeom prst="rect">
              <a:avLst/>
            </a:prstGeom>
          </p:spPr>
        </p:pic>
        <p:pic>
          <p:nvPicPr>
            <p:cNvPr id="13" name="그림 12" descr="그래프, 스크린샷, 도표, 라인이(가) 표시된 사진&#10;&#10;자동 생성된 설명">
              <a:extLst>
                <a:ext uri="{FF2B5EF4-FFF2-40B4-BE49-F238E27FC236}">
                  <a16:creationId xmlns:a16="http://schemas.microsoft.com/office/drawing/2014/main" id="{842068ED-A0C7-3ADC-C263-62D9E913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651" y="1861039"/>
              <a:ext cx="3540059" cy="2692528"/>
            </a:xfrm>
            <a:prstGeom prst="rect">
              <a:avLst/>
            </a:prstGeom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03860BEB-78CC-4616-39F2-C8B4959C8E41}"/>
              </a:ext>
            </a:extLst>
          </p:cNvPr>
          <p:cNvSpPr/>
          <p:nvPr/>
        </p:nvSpPr>
        <p:spPr>
          <a:xfrm>
            <a:off x="6332253" y="2404976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CE5E357-F02E-B418-3454-7C6D81991F8F}"/>
              </a:ext>
            </a:extLst>
          </p:cNvPr>
          <p:cNvSpPr/>
          <p:nvPr/>
        </p:nvSpPr>
        <p:spPr>
          <a:xfrm>
            <a:off x="2453763" y="2127477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1274EFB-CBC6-B8DC-A6EA-EF25B508941B}"/>
              </a:ext>
            </a:extLst>
          </p:cNvPr>
          <p:cNvSpPr/>
          <p:nvPr/>
        </p:nvSpPr>
        <p:spPr>
          <a:xfrm>
            <a:off x="6125892" y="2748056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322343-68C8-4D82-464E-1516E051D8CF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err="1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뾰족점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에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대해서는 예측하지 못함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전반적으로 잘 예측하지만 정오 부분을 맞추지 못하는 날이 있음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248DAC-4220-A693-F022-A6B6B71FC371}"/>
              </a:ext>
            </a:extLst>
          </p:cNvPr>
          <p:cNvSpPr/>
          <p:nvPr/>
        </p:nvSpPr>
        <p:spPr>
          <a:xfrm>
            <a:off x="6670651" y="-104172"/>
            <a:ext cx="5626873" cy="16110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0" name="사각형: 둥근 모서리 12">
            <a:extLst>
              <a:ext uri="{FF2B5EF4-FFF2-40B4-BE49-F238E27FC236}">
                <a16:creationId xmlns:a16="http://schemas.microsoft.com/office/drawing/2014/main" id="{6229224A-8ED4-18DF-A95F-89BA5FC7538C}"/>
              </a:ext>
            </a:extLst>
          </p:cNvPr>
          <p:cNvSpPr/>
          <p:nvPr/>
        </p:nvSpPr>
        <p:spPr>
          <a:xfrm>
            <a:off x="1717719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6924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0821A35-64D2-B662-242B-329868ADD150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DF66894-520E-A780-3875-EAFD1C860B11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BCDCF0-14F0-34DA-4AA0-450BE62CC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76CFA2C0-C024-CA50-4A14-6F9D3B84D844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6B816B-BE5B-BBB9-BFFD-DD493C7139A2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 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D11A3F4-D6BE-EBBE-FF17-BA27DC55D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32172"/>
              </p:ext>
            </p:extLst>
          </p:nvPr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9020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계절별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89F7D4-58D9-9CE0-0216-037FCD114771}"/>
              </a:ext>
            </a:extLst>
          </p:cNvPr>
          <p:cNvGrpSpPr/>
          <p:nvPr/>
        </p:nvGrpSpPr>
        <p:grpSpPr>
          <a:xfrm>
            <a:off x="817547" y="2037787"/>
            <a:ext cx="10573200" cy="2602800"/>
            <a:chOff x="1008047" y="2037787"/>
            <a:chExt cx="10410918" cy="2639474"/>
          </a:xfrm>
        </p:grpSpPr>
        <p:pic>
          <p:nvPicPr>
            <p:cNvPr id="5" name="그림 4" descr="스크린샷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4BDC07F2-A61E-FFF8-E904-DA079501E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47" y="2037787"/>
              <a:ext cx="3470306" cy="2639474"/>
            </a:xfrm>
            <a:prstGeom prst="rect">
              <a:avLst/>
            </a:prstGeom>
          </p:spPr>
        </p:pic>
        <p:pic>
          <p:nvPicPr>
            <p:cNvPr id="7" name="그림 6" descr="스크린샷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8159C45D-5DF4-3A28-DF6D-9AF187FC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353" y="2037787"/>
              <a:ext cx="3470306" cy="2639474"/>
            </a:xfrm>
            <a:prstGeom prst="rect">
              <a:avLst/>
            </a:prstGeom>
          </p:spPr>
        </p:pic>
        <p:pic>
          <p:nvPicPr>
            <p:cNvPr id="13" name="그림 12" descr="스크린샷, 그래프, 도표, 텍스트이(가) 표시된 사진&#10;&#10;자동 생성된 설명">
              <a:extLst>
                <a:ext uri="{FF2B5EF4-FFF2-40B4-BE49-F238E27FC236}">
                  <a16:creationId xmlns:a16="http://schemas.microsoft.com/office/drawing/2014/main" id="{14686ED4-EA2F-ED1B-4478-3D1EE071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8659" y="2037787"/>
              <a:ext cx="3470306" cy="2639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0283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0821A35-64D2-B662-242B-329868ADD150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DF66894-520E-A780-3875-EAFD1C860B11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BCDCF0-14F0-34DA-4AA0-450BE62CC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76CFA2C0-C024-CA50-4A14-6F9D3B84D844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6B816B-BE5B-BBB9-BFFD-DD493C7139A2}"/>
              </a:ext>
            </a:extLst>
          </p:cNvPr>
          <p:cNvSpPr txBox="1"/>
          <p:nvPr/>
        </p:nvSpPr>
        <p:spPr>
          <a:xfrm>
            <a:off x="1832350" y="953183"/>
            <a:ext cx="6366770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 회귀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–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D11A3F4-D6BE-EBBE-FF17-BA27DC55D4E7}"/>
              </a:ext>
            </a:extLst>
          </p:cNvPr>
          <p:cNvGraphicFramePr>
            <a:graphicFrameLocks noGrp="1"/>
          </p:cNvGraphicFramePr>
          <p:nvPr/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+mj-lt"/>
                          <a:ea typeface="나눔스퀘어_ac" pitchFamily="50" charset="-127"/>
                        </a:rPr>
                        <a:t>(10.25~10.31)</a:t>
                      </a:r>
                      <a:endParaRPr lang="ko-KR" altLang="en-US" dirty="0">
                        <a:latin typeface="+mj-lt"/>
                        <a:ea typeface="나눔스퀘어_ac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lt"/>
                          <a:ea typeface="나눔스퀘어_ac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나눔스퀘어_ac" pitchFamily="50" charset="-127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  <a:ea typeface="나눔스퀘어_ac" pitchFamily="50" charset="-127"/>
                        </a:rPr>
                        <a:t>M0~M4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  <a:ea typeface="나눔스퀘어_ac" pitchFamily="50" charset="-127"/>
                        </a:rPr>
                        <a:t>9020</a:t>
                      </a:r>
                      <a:endParaRPr lang="ko-KR" altLang="en-US" dirty="0">
                        <a:latin typeface="+mj-lt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j-lt"/>
                          <a:ea typeface="나눔스퀘어_ac" pitchFamily="50" charset="-127"/>
                        </a:rPr>
                        <a:t>계절별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51D627-5DC0-5A86-ECAD-BE7E18F0E265}"/>
              </a:ext>
            </a:extLst>
          </p:cNvPr>
          <p:cNvSpPr/>
          <p:nvPr/>
        </p:nvSpPr>
        <p:spPr>
          <a:xfrm>
            <a:off x="-111666" y="1506861"/>
            <a:ext cx="12403980" cy="547267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89F7D4-58D9-9CE0-0216-037FCD114771}"/>
              </a:ext>
            </a:extLst>
          </p:cNvPr>
          <p:cNvGrpSpPr/>
          <p:nvPr/>
        </p:nvGrpSpPr>
        <p:grpSpPr>
          <a:xfrm>
            <a:off x="817547" y="2037787"/>
            <a:ext cx="10573200" cy="2602800"/>
            <a:chOff x="1008047" y="2037787"/>
            <a:chExt cx="10410918" cy="2639474"/>
          </a:xfrm>
        </p:grpSpPr>
        <p:pic>
          <p:nvPicPr>
            <p:cNvPr id="5" name="그림 4" descr="스크린샷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4BDC07F2-A61E-FFF8-E904-DA079501E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47" y="2037787"/>
              <a:ext cx="3470306" cy="2639474"/>
            </a:xfrm>
            <a:prstGeom prst="rect">
              <a:avLst/>
            </a:prstGeom>
          </p:spPr>
        </p:pic>
        <p:pic>
          <p:nvPicPr>
            <p:cNvPr id="7" name="그림 6" descr="스크린샷, 그래프, 도표, 라인이(가) 표시된 사진&#10;&#10;자동 생성된 설명">
              <a:extLst>
                <a:ext uri="{FF2B5EF4-FFF2-40B4-BE49-F238E27FC236}">
                  <a16:creationId xmlns:a16="http://schemas.microsoft.com/office/drawing/2014/main" id="{8159C45D-5DF4-3A28-DF6D-9AF187FCD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353" y="2037787"/>
              <a:ext cx="3470306" cy="2639474"/>
            </a:xfrm>
            <a:prstGeom prst="rect">
              <a:avLst/>
            </a:prstGeom>
          </p:spPr>
        </p:pic>
        <p:pic>
          <p:nvPicPr>
            <p:cNvPr id="13" name="그림 12" descr="스크린샷, 그래프, 도표, 텍스트이(가) 표시된 사진&#10;&#10;자동 생성된 설명">
              <a:extLst>
                <a:ext uri="{FF2B5EF4-FFF2-40B4-BE49-F238E27FC236}">
                  <a16:creationId xmlns:a16="http://schemas.microsoft.com/office/drawing/2014/main" id="{14686ED4-EA2F-ED1B-4478-3D1EE071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8659" y="2037787"/>
              <a:ext cx="3470306" cy="2639474"/>
            </a:xfrm>
            <a:prstGeom prst="rect">
              <a:avLst/>
            </a:prstGeom>
          </p:spPr>
        </p:pic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DFB38E07-7508-7995-4364-D7C79BD33F1C}"/>
              </a:ext>
            </a:extLst>
          </p:cNvPr>
          <p:cNvSpPr/>
          <p:nvPr/>
        </p:nvSpPr>
        <p:spPr>
          <a:xfrm>
            <a:off x="6332253" y="2404976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9BDD323-2D95-91FE-A38B-88A25E5B451C}"/>
              </a:ext>
            </a:extLst>
          </p:cNvPr>
          <p:cNvSpPr/>
          <p:nvPr/>
        </p:nvSpPr>
        <p:spPr>
          <a:xfrm>
            <a:off x="2453763" y="2127477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D50125B-EC29-BA67-3EA2-B6B065C15074}"/>
              </a:ext>
            </a:extLst>
          </p:cNvPr>
          <p:cNvSpPr/>
          <p:nvPr/>
        </p:nvSpPr>
        <p:spPr>
          <a:xfrm>
            <a:off x="6125892" y="2748056"/>
            <a:ext cx="298800" cy="298800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B9D66-6948-5E18-BB29-B659CC4EF976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err="1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뾰족점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에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대해서는 예측하지 못함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시간대별 회귀보다 오후 시간대를 더 잘 예측하는 경향이 있음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18" name="사각형: 둥근 모서리 12">
            <a:extLst>
              <a:ext uri="{FF2B5EF4-FFF2-40B4-BE49-F238E27FC236}">
                <a16:creationId xmlns:a16="http://schemas.microsoft.com/office/drawing/2014/main" id="{1DA92527-F02D-03BF-6DFF-433D40BE129A}"/>
              </a:ext>
            </a:extLst>
          </p:cNvPr>
          <p:cNvSpPr/>
          <p:nvPr/>
        </p:nvSpPr>
        <p:spPr>
          <a:xfrm>
            <a:off x="1717719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133E0A-0B9F-DBE7-20D9-6415761B2760}"/>
              </a:ext>
            </a:extLst>
          </p:cNvPr>
          <p:cNvSpPr/>
          <p:nvPr/>
        </p:nvSpPr>
        <p:spPr>
          <a:xfrm>
            <a:off x="6670651" y="-104172"/>
            <a:ext cx="5626873" cy="16110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6607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2">
            <a:extLst>
              <a:ext uri="{FF2B5EF4-FFF2-40B4-BE49-F238E27FC236}">
                <a16:creationId xmlns:a16="http://schemas.microsoft.com/office/drawing/2014/main" id="{EF8376C5-02AC-35AE-627C-256C728FB4B9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585F6E-2DDA-E398-1FE7-68BB590A71DA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트리기반 모델은 종속변수가 독립변수와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선형관계에 있을 경우 성능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이 일반적으로 떨어질 가능성이 높음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9C3E6F-4E65-2AE6-1BF6-12511E3A7BDD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61E84929-E341-D8C7-9C74-B620FF8B6C7F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-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ㄹㅇㅁㄹㄴ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8FDEB43-C614-E03A-CB3B-B70952F36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7670000C-7C1A-ABA0-D845-70519792A4BE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7A54C1-751E-E16B-2A07-DEFFEAC45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3" y="1979711"/>
            <a:ext cx="4877481" cy="22386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9D84A5-8DF4-05DB-ED09-05A3AEB3A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69" y="1748181"/>
            <a:ext cx="4877481" cy="2381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2390CD-9FF7-58A1-E482-707C74FA5473}"/>
              </a:ext>
            </a:extLst>
          </p:cNvPr>
          <p:cNvSpPr txBox="1"/>
          <p:nvPr/>
        </p:nvSpPr>
        <p:spPr>
          <a:xfrm>
            <a:off x="2456199" y="3996290"/>
            <a:ext cx="2171785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결정경계가 비선형인 경우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6C27D-46AC-FA83-F8D2-DEA5A573AE76}"/>
              </a:ext>
            </a:extLst>
          </p:cNvPr>
          <p:cNvSpPr txBox="1"/>
          <p:nvPr/>
        </p:nvSpPr>
        <p:spPr>
          <a:xfrm>
            <a:off x="7389416" y="3986137"/>
            <a:ext cx="2171785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결정경계가 선형인 경우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96ECE-8A95-664E-1717-7611FDFA581D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트리모델의 문제점</a:t>
            </a:r>
          </a:p>
        </p:txBody>
      </p:sp>
    </p:spTree>
    <p:extLst>
      <p:ext uri="{BB962C8B-B14F-4D97-AF65-F5344CB8AC3E}">
        <p14:creationId xmlns:p14="http://schemas.microsoft.com/office/powerpoint/2010/main" val="3355454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C6AC809-06F3-BB86-BDEB-5CDB107D2E07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C5E1AD0F-04C1-54A7-12E3-A28DB22B9D9F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-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rPr>
                <a:t>트리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84DD970-B901-546C-CD49-38E648111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E8D1926E-781F-D3A8-A4E7-AC472554755A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sp>
        <p:nvSpPr>
          <p:cNvPr id="2" name="사각형: 둥근 모서리 12">
            <a:extLst>
              <a:ext uri="{FF2B5EF4-FFF2-40B4-BE49-F238E27FC236}">
                <a16:creationId xmlns:a16="http://schemas.microsoft.com/office/drawing/2014/main" id="{8E8A414A-9708-A729-632C-66DDE60733EA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23209-E2E0-F3E9-7623-E0663B94E903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또한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입력데이터의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범위를 넘어서는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데이터 셋에 대해 성능이 매우 떨어지는 문제가 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E39DAF-4EC1-2EE6-6E36-047F47E957F5}"/>
              </a:ext>
            </a:extLst>
          </p:cNvPr>
          <p:cNvSpPr/>
          <p:nvPr/>
        </p:nvSpPr>
        <p:spPr>
          <a:xfrm>
            <a:off x="2335763" y="1594619"/>
            <a:ext cx="7520473" cy="249218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sx="102000" sy="102000" algn="tl" rotWithShape="0">
              <a:prstClr val="black">
                <a:alpha val="31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pic>
        <p:nvPicPr>
          <p:cNvPr id="5" name="그림 4" descr="종이클립이(가) 표시된 사진&#10;&#10;자동 생성된 설명">
            <a:extLst>
              <a:ext uri="{FF2B5EF4-FFF2-40B4-BE49-F238E27FC236}">
                <a16:creationId xmlns:a16="http://schemas.microsoft.com/office/drawing/2014/main" id="{C73D5552-48DB-59E5-4465-25034FF6CB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843" flipH="1">
            <a:off x="8952570" y="1536906"/>
            <a:ext cx="582162" cy="347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1711B7-2D0B-D189-CDC5-D595DDA6121C}"/>
              </a:ext>
            </a:extLst>
          </p:cNvPr>
          <p:cNvSpPr txBox="1"/>
          <p:nvPr/>
        </p:nvSpPr>
        <p:spPr>
          <a:xfrm>
            <a:off x="2297578" y="1826207"/>
            <a:ext cx="7596844" cy="200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Second, random forests may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fail in extrapolation problems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where predictions are required at points out of the domain of the training dataset.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…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As a consequence, the predictions given by random forests are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always within the range of response values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in the training dataset, which is problematic if the response values in the target dataset tend to fall outside this range.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15950-4890-D9A7-7060-D9593DA21546}"/>
              </a:ext>
            </a:extLst>
          </p:cNvPr>
          <p:cNvSpPr txBox="1"/>
          <p:nvPr/>
        </p:nvSpPr>
        <p:spPr>
          <a:xfrm>
            <a:off x="2421465" y="4142486"/>
            <a:ext cx="77296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Haozhe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Z.,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Dan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N.,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Zhengyuan, Z. (2019). </a:t>
            </a:r>
            <a:r>
              <a:rPr kumimoji="0" lang="en-US" altLang="ko-KR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Regression-Enhanced Random Forests,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1-2. doi:10.48550/arXiv.1904.10416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D36A8-46A7-86D3-379A-58429828D6C0}"/>
              </a:ext>
            </a:extLst>
          </p:cNvPr>
          <p:cNvSpPr txBox="1"/>
          <p:nvPr/>
        </p:nvSpPr>
        <p:spPr>
          <a:xfrm>
            <a:off x="7848447" y="6208593"/>
            <a:ext cx="2790408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Extrapolation (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외삽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문제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1EFF3-6915-891A-1B17-53455462D63A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트리모델의 문제점</a:t>
            </a:r>
          </a:p>
        </p:txBody>
      </p:sp>
    </p:spTree>
    <p:extLst>
      <p:ext uri="{BB962C8B-B14F-4D97-AF65-F5344CB8AC3E}">
        <p14:creationId xmlns:p14="http://schemas.microsoft.com/office/powerpoint/2010/main" val="12189579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0821A35-64D2-B662-242B-329868ADD150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DF66894-520E-A780-3875-EAFD1C860B11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BCDCF0-14F0-34DA-4AA0-450BE62CC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76CFA2C0-C024-CA50-4A14-6F9D3B84D844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j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FE058-42E1-D439-889A-26CF369D15A3}"/>
              </a:ext>
            </a:extLst>
          </p:cNvPr>
          <p:cNvSpPr/>
          <p:nvPr/>
        </p:nvSpPr>
        <p:spPr>
          <a:xfrm>
            <a:off x="808103" y="1649479"/>
            <a:ext cx="6182632" cy="4231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sx="102000" sy="102000" algn="tl" rotWithShape="0">
              <a:prstClr val="black">
                <a:alpha val="31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0992D-D4FB-B966-66E9-B85C30E0A5B7}"/>
              </a:ext>
            </a:extLst>
          </p:cNvPr>
          <p:cNvSpPr txBox="1"/>
          <p:nvPr/>
        </p:nvSpPr>
        <p:spPr>
          <a:xfrm>
            <a:off x="1031715" y="5951424"/>
            <a:ext cx="6045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Haozhe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Z.,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Dan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N.,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Zhengyuan, Z. (2019). 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Regression-Enhanced Random Forests,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4. doi:10.48550/arXiv.1904.10416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9BAD86-EB9E-110F-E850-2FA2CBDF977A}"/>
                  </a:ext>
                </a:extLst>
              </p:cNvPr>
              <p:cNvSpPr txBox="1"/>
              <p:nvPr/>
            </p:nvSpPr>
            <p:spPr>
              <a:xfrm>
                <a:off x="1150776" y="1649666"/>
                <a:ext cx="5679232" cy="3251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Regression-Enhanced Random Forest Algorithm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Step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1 : Extend the p-dimensional predictor X to a (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p+q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)-dimensional predictor X* by adding higher-order, interaction or other known parametric functions of X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Step 2 : Run Lasso of Y on X* with a pre-specified penalty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parmeter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𝜆</m:t>
                    </m:r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ko-KR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ko-KR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b>
                    </m:sSub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be the estimated coefficient,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𝜀</m:t>
                        </m:r>
                      </m:e>
                      <m:sup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p>
                    </m:sSup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= Y – X*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ko-KR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ko-KR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b>
                    </m:sSub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be the residual from Lasso. Create a new training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p>
                        <m: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p>
                    </m:sSup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=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p>
                        <m: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p>
                    </m:sSup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𝜀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p>
                    </m:sSubSup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):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i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=1,…,N}.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Step  3 : Build a random forest...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9BAD86-EB9E-110F-E850-2FA2CBDF9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776" y="1649666"/>
                <a:ext cx="5679232" cy="3251659"/>
              </a:xfrm>
              <a:prstGeom prst="rect">
                <a:avLst/>
              </a:prstGeom>
              <a:blipFill>
                <a:blip r:embed="rId4"/>
                <a:stretch>
                  <a:fillRect l="-644" r="-322" b="-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CBEE08-35CC-B753-08CD-97E1AAACCA80}"/>
              </a:ext>
            </a:extLst>
          </p:cNvPr>
          <p:cNvCxnSpPr>
            <a:cxnSpLocks/>
          </p:cNvCxnSpPr>
          <p:nvPr/>
        </p:nvCxnSpPr>
        <p:spPr>
          <a:xfrm>
            <a:off x="3945646" y="5079418"/>
            <a:ext cx="0" cy="55417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CEF34086-9074-8966-4E7E-47CBDC673E79}"/>
              </a:ext>
            </a:extLst>
          </p:cNvPr>
          <p:cNvSpPr/>
          <p:nvPr/>
        </p:nvSpPr>
        <p:spPr>
          <a:xfrm>
            <a:off x="7319484" y="1350406"/>
            <a:ext cx="4414076" cy="4816462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DFA2FF-90DE-D91B-0801-A5F7115197C9}"/>
                  </a:ext>
                </a:extLst>
              </p:cNvPr>
              <p:cNvSpPr txBox="1"/>
              <p:nvPr/>
            </p:nvSpPr>
            <p:spPr>
              <a:xfrm>
                <a:off x="7319484" y="2062268"/>
                <a:ext cx="4414076" cy="3294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논문에서는 해당 문제에 대한 해결책으로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1.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Y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에 대해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X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변수들로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linear regression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을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fitting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하고 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2.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이후  </a:t>
                </a:r>
                <a14:m>
                  <m:oMath xmlns:m="http://schemas.openxmlformats.org/officeDocument/2006/math">
                    <m:r>
                      <a:rPr kumimoji="0" lang="en-US" altLang="ko-KR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𝑌</m:t>
                    </m:r>
                    <m:r>
                      <a: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acc>
                      <m:accPr>
                        <m:chr m:val="̂"/>
                        <m:ctrlPr>
                          <a:rPr kumimoji="0" lang="en-US" altLang="ko-KR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ko-KR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𝑌</m:t>
                        </m:r>
                      </m:e>
                    </m:acc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인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error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에 대해 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random forest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를 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fitting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하는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방법을 제안함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DFA2FF-90DE-D91B-0801-A5F711519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84" y="2062268"/>
                <a:ext cx="4414076" cy="3294235"/>
              </a:xfrm>
              <a:prstGeom prst="rect">
                <a:avLst/>
              </a:prstGeom>
              <a:blipFill>
                <a:blip r:embed="rId5"/>
                <a:stretch>
                  <a:fillRect b="-22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 descr="종이클립이(가) 표시된 사진&#10;&#10;자동 생성된 설명">
            <a:extLst>
              <a:ext uri="{FF2B5EF4-FFF2-40B4-BE49-F238E27FC236}">
                <a16:creationId xmlns:a16="http://schemas.microsoft.com/office/drawing/2014/main" id="{3AC5E879-3829-22DC-7C6B-BC9E458C74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843" flipH="1">
            <a:off x="6223087" y="1560753"/>
            <a:ext cx="582162" cy="347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53E23-9DB6-939C-CE06-9275738F841A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트리모델의 문제점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00226-CB27-14BC-8207-AB1F9690CC1E}"/>
              </a:ext>
            </a:extLst>
          </p:cNvPr>
          <p:cNvSpPr txBox="1"/>
          <p:nvPr/>
        </p:nvSpPr>
        <p:spPr>
          <a:xfrm>
            <a:off x="9443173" y="6424209"/>
            <a:ext cx="2666667" cy="385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주차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패키지랑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비슷한 방법입니다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75363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D430BAE-4506-A93E-7B7C-E6768C3E7582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트리모델의 문제점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0821A35-64D2-B662-242B-329868ADD150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DF66894-520E-A780-3875-EAFD1C860B11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BCDCF0-14F0-34DA-4AA0-450BE62CC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76CFA2C0-C024-CA50-4A14-6F9D3B84D844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CFE058-42E1-D439-889A-26CF369D15A3}"/>
              </a:ext>
            </a:extLst>
          </p:cNvPr>
          <p:cNvSpPr/>
          <p:nvPr/>
        </p:nvSpPr>
        <p:spPr>
          <a:xfrm>
            <a:off x="1150776" y="1649479"/>
            <a:ext cx="5679232" cy="42315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2700000" sx="102000" sy="102000" algn="tl" rotWithShape="0">
              <a:prstClr val="black">
                <a:alpha val="31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0992D-D4FB-B966-66E9-B85C30E0A5B7}"/>
              </a:ext>
            </a:extLst>
          </p:cNvPr>
          <p:cNvSpPr txBox="1"/>
          <p:nvPr/>
        </p:nvSpPr>
        <p:spPr>
          <a:xfrm>
            <a:off x="1031715" y="5951424"/>
            <a:ext cx="6045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Haozhe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Z.,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Dan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N.,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Zhengyuan, Z. (2019). 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Regression-Enhanced Random Forests,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4.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doi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 10.48550/arXiv.1904.10416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9BAD86-EB9E-110F-E850-2FA2CBDF977A}"/>
                  </a:ext>
                </a:extLst>
              </p:cNvPr>
              <p:cNvSpPr txBox="1"/>
              <p:nvPr/>
            </p:nvSpPr>
            <p:spPr>
              <a:xfrm>
                <a:off x="1150776" y="1649666"/>
                <a:ext cx="5679232" cy="3251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Regression-Enhanced Random Forest Algorithm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Step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1 : Extend the p-dimensional predictor X to a (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p+q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)-dimensional predictor X* by adding higher-order, interaction or other known parametric functions of X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Step 2 : Run Lasso of Y on X* with a pre-specified penalty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parmeter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𝜆</m:t>
                    </m:r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ko-KR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ko-KR" sz="1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b>
                    </m:sSub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be the estimated coefficient,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𝜀</m:t>
                        </m:r>
                      </m:e>
                      <m:sup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p>
                    </m:sSup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= Y – X*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손글씨 중학생"/>
                    <a:ea typeface="나눔손글씨 중학생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ko-KR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ko-KR" sz="12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b>
                    </m:sSub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be the residual from Lasso. Create a new training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p>
                        <m: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p>
                    </m:sSup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=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p>
                        <m:r>
                          <a:rPr kumimoji="0" lang="en-US" altLang="ko-KR" sz="12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p>
                    </m:sSup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ko-K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𝜀</m:t>
                        </m:r>
                      </m:e>
                      <m:sub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sup>
                    </m:sSubSup>
                  </m:oMath>
                </a14:m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):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i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=1,…,N}.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Step  3 : Build a random forest...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9BAD86-EB9E-110F-E850-2FA2CBDF9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776" y="1649666"/>
                <a:ext cx="5679232" cy="3251659"/>
              </a:xfrm>
              <a:prstGeom prst="rect">
                <a:avLst/>
              </a:prstGeom>
              <a:blipFill>
                <a:blip r:embed="rId4"/>
                <a:stretch>
                  <a:fillRect l="-644" r="-322" b="-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CBEE08-35CC-B753-08CD-97E1AAACCA80}"/>
              </a:ext>
            </a:extLst>
          </p:cNvPr>
          <p:cNvCxnSpPr>
            <a:cxnSpLocks/>
          </p:cNvCxnSpPr>
          <p:nvPr/>
        </p:nvCxnSpPr>
        <p:spPr>
          <a:xfrm>
            <a:off x="3945646" y="5079418"/>
            <a:ext cx="0" cy="55417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CEF34086-9074-8966-4E7E-47CBDC673E79}"/>
              </a:ext>
            </a:extLst>
          </p:cNvPr>
          <p:cNvSpPr/>
          <p:nvPr/>
        </p:nvSpPr>
        <p:spPr>
          <a:xfrm>
            <a:off x="7319484" y="1350406"/>
            <a:ext cx="4414076" cy="4816462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DFA2FF-90DE-D91B-0801-A5F7115197C9}"/>
                  </a:ext>
                </a:extLst>
              </p:cNvPr>
              <p:cNvSpPr txBox="1"/>
              <p:nvPr/>
            </p:nvSpPr>
            <p:spPr>
              <a:xfrm>
                <a:off x="7319484" y="2062268"/>
                <a:ext cx="4414076" cy="3294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논문에서는 해당 문제에 대한 해결책으로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1.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Y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에 대해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X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변수들로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linear regression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을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fitting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하고 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2.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이후  </a:t>
                </a:r>
                <a14:m>
                  <m:oMath xmlns:m="http://schemas.openxmlformats.org/officeDocument/2006/math">
                    <m:r>
                      <a:rPr kumimoji="0" lang="en-US" altLang="ko-KR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𝑌</m:t>
                    </m:r>
                    <m:r>
                      <a:rPr kumimoji="0" lang="en-US" altLang="ko-KR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acc>
                      <m:accPr>
                        <m:chr m:val="̂"/>
                        <m:ctrlPr>
                          <a:rPr kumimoji="0" lang="en-US" altLang="ko-KR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ko-KR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𝑌</m:t>
                        </m:r>
                      </m:e>
                    </m:acc>
                  </m:oMath>
                </a14:m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인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error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에 대해 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random forest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를 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fitting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하는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aplestory OTF Light" panose="02000300000000000000" pitchFamily="2" charset="-128"/>
                    <a:ea typeface="Maplestory OTF Light" panose="02000300000000000000" pitchFamily="2" charset="-128"/>
                    <a:cs typeface="+mn-cs"/>
                  </a:rPr>
                  <a:t>방법을 제안함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aplestory OTF Light" panose="02000300000000000000" pitchFamily="2" charset="-128"/>
                  <a:ea typeface="Maplestory OTF Light" panose="02000300000000000000" pitchFamily="2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DFA2FF-90DE-D91B-0801-A5F711519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484" y="2062268"/>
                <a:ext cx="4414076" cy="3294235"/>
              </a:xfrm>
              <a:prstGeom prst="rect">
                <a:avLst/>
              </a:prstGeom>
              <a:blipFill>
                <a:blip r:embed="rId5"/>
                <a:stretch>
                  <a:fillRect b="-22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 descr="종이클립이(가) 표시된 사진&#10;&#10;자동 생성된 설명">
            <a:extLst>
              <a:ext uri="{FF2B5EF4-FFF2-40B4-BE49-F238E27FC236}">
                <a16:creationId xmlns:a16="http://schemas.microsoft.com/office/drawing/2014/main" id="{3AC5E879-3829-22DC-7C6B-BC9E458C74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843" flipH="1">
            <a:off x="6223087" y="1560753"/>
            <a:ext cx="582162" cy="3470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4A7FC0-9727-8400-F270-87F8C83D2550}"/>
              </a:ext>
            </a:extLst>
          </p:cNvPr>
          <p:cNvSpPr/>
          <p:nvPr/>
        </p:nvSpPr>
        <p:spPr>
          <a:xfrm>
            <a:off x="-104384" y="1083051"/>
            <a:ext cx="12400767" cy="59472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grpSp>
        <p:nvGrpSpPr>
          <p:cNvPr id="3" name="그룹 1007">
            <a:extLst>
              <a:ext uri="{FF2B5EF4-FFF2-40B4-BE49-F238E27FC236}">
                <a16:creationId xmlns:a16="http://schemas.microsoft.com/office/drawing/2014/main" id="{4B87E7F5-523D-8B8B-0A9B-930D5B9B344F}"/>
              </a:ext>
            </a:extLst>
          </p:cNvPr>
          <p:cNvGrpSpPr/>
          <p:nvPr/>
        </p:nvGrpSpPr>
        <p:grpSpPr>
          <a:xfrm>
            <a:off x="5889136" y="5253426"/>
            <a:ext cx="413728" cy="600770"/>
            <a:chOff x="7598223" y="4330993"/>
            <a:chExt cx="1292712" cy="2216187"/>
          </a:xfrm>
        </p:grpSpPr>
        <p:pic>
          <p:nvPicPr>
            <p:cNvPr id="5" name="Object 20">
              <a:extLst>
                <a:ext uri="{FF2B5EF4-FFF2-40B4-BE49-F238E27FC236}">
                  <a16:creationId xmlns:a16="http://schemas.microsoft.com/office/drawing/2014/main" id="{57086C80-1CB6-906C-9DE2-DE78E566F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8223" y="4330993"/>
              <a:ext cx="1292712" cy="22161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68DE595-2169-8639-77DC-500246F9FC1C}"/>
              </a:ext>
            </a:extLst>
          </p:cNvPr>
          <p:cNvSpPr txBox="1"/>
          <p:nvPr/>
        </p:nvSpPr>
        <p:spPr>
          <a:xfrm>
            <a:off x="2297578" y="1264451"/>
            <a:ext cx="7596844" cy="46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Y(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실제 발전량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과 상관계수가 매우 높은 변수들 존재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F21EEDE-EA92-D34B-335D-F561A243DF0C}"/>
              </a:ext>
            </a:extLst>
          </p:cNvPr>
          <p:cNvGrpSpPr/>
          <p:nvPr/>
        </p:nvGrpSpPr>
        <p:grpSpPr>
          <a:xfrm>
            <a:off x="1528216" y="1946395"/>
            <a:ext cx="9135567" cy="3193830"/>
            <a:chOff x="1482778" y="2279756"/>
            <a:chExt cx="9135567" cy="319383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11649A9-D115-1636-93F1-2A2E49FF6800}"/>
                </a:ext>
              </a:extLst>
            </p:cNvPr>
            <p:cNvGrpSpPr/>
            <p:nvPr/>
          </p:nvGrpSpPr>
          <p:grpSpPr>
            <a:xfrm>
              <a:off x="1482778" y="2279756"/>
              <a:ext cx="4415883" cy="3193830"/>
              <a:chOff x="583778" y="2902828"/>
              <a:chExt cx="4415883" cy="319383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989A547-912B-9251-20E0-75B090420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3778" y="2902828"/>
                <a:ext cx="4415883" cy="3193830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1385D01-1DDF-D5BC-8E9B-5630AE107F60}"/>
                  </a:ext>
                </a:extLst>
              </p:cNvPr>
              <p:cNvSpPr/>
              <p:nvPr/>
            </p:nvSpPr>
            <p:spPr>
              <a:xfrm>
                <a:off x="3532340" y="2915209"/>
                <a:ext cx="676406" cy="3181449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474DF2C-71B9-DC7F-4CEB-6C3893878F82}"/>
                </a:ext>
              </a:extLst>
            </p:cNvPr>
            <p:cNvGrpSpPr/>
            <p:nvPr/>
          </p:nvGrpSpPr>
          <p:grpSpPr>
            <a:xfrm>
              <a:off x="6230663" y="2279756"/>
              <a:ext cx="4387682" cy="3193830"/>
              <a:chOff x="6323879" y="2719696"/>
              <a:chExt cx="4387682" cy="319383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F5CE9C2-1669-9D20-8DEE-FC57E0B8D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23879" y="2719696"/>
                <a:ext cx="4387682" cy="3193830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224277A-F212-6EF1-7318-B4C1970987DE}"/>
                  </a:ext>
                </a:extLst>
              </p:cNvPr>
              <p:cNvSpPr/>
              <p:nvPr/>
            </p:nvSpPr>
            <p:spPr>
              <a:xfrm>
                <a:off x="9294781" y="4103592"/>
                <a:ext cx="290486" cy="697008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손글씨 중학생"/>
                  <a:ea typeface="나눔손글씨 중학생"/>
                  <a:cs typeface="+mn-cs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C0AC445-B1A5-2659-B5A3-815726DC4DD6}"/>
              </a:ext>
            </a:extLst>
          </p:cNvPr>
          <p:cNvSpPr txBox="1"/>
          <p:nvPr/>
        </p:nvSpPr>
        <p:spPr>
          <a:xfrm>
            <a:off x="2297578" y="5923365"/>
            <a:ext cx="7596844" cy="55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논문의 아이디어를 차용해보자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!</a:t>
            </a:r>
          </a:p>
        </p:txBody>
      </p:sp>
      <p:pic>
        <p:nvPicPr>
          <p:cNvPr id="30" name="Object 38">
            <a:extLst>
              <a:ext uri="{FF2B5EF4-FFF2-40B4-BE49-F238E27FC236}">
                <a16:creationId xmlns:a16="http://schemas.microsoft.com/office/drawing/2014/main" id="{54F7DC80-943D-60B8-EF06-1896AF2B33F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77555" y="1182963"/>
            <a:ext cx="585846" cy="547810"/>
          </a:xfrm>
          <a:prstGeom prst="rect">
            <a:avLst/>
          </a:prstGeom>
        </p:spPr>
      </p:pic>
      <p:pic>
        <p:nvPicPr>
          <p:cNvPr id="31" name="Object 38">
            <a:extLst>
              <a:ext uri="{FF2B5EF4-FFF2-40B4-BE49-F238E27FC236}">
                <a16:creationId xmlns:a16="http://schemas.microsoft.com/office/drawing/2014/main" id="{6FD7FB7C-8BE0-00A9-DC29-643A9070181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86564" y="1197576"/>
            <a:ext cx="585846" cy="54781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9AF039D-6D60-D110-D75D-C4D74C5B5B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26" y="4056664"/>
            <a:ext cx="2666667" cy="266666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2FC124F-C38D-9865-922A-BDF58388AA3F}"/>
              </a:ext>
            </a:extLst>
          </p:cNvPr>
          <p:cNvSpPr txBox="1"/>
          <p:nvPr/>
        </p:nvSpPr>
        <p:spPr>
          <a:xfrm>
            <a:off x="9443173" y="6424209"/>
            <a:ext cx="2666667" cy="385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추신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데마 팀장님 닮지 않았나요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?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989318-AA38-C707-9F6C-EEA1CA920FDE}"/>
              </a:ext>
            </a:extLst>
          </p:cNvPr>
          <p:cNvSpPr/>
          <p:nvPr/>
        </p:nvSpPr>
        <p:spPr>
          <a:xfrm>
            <a:off x="6645103" y="-32574"/>
            <a:ext cx="5872194" cy="11228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096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D7BACFDD-AA85-44F8-4B18-023D40C9367A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모델링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447FBB-C170-2FFA-ED08-9AB4DC6A2A9F}"/>
              </a:ext>
            </a:extLst>
          </p:cNvPr>
          <p:cNvGraphicFramePr>
            <a:graphicFrameLocks noGrp="1"/>
          </p:cNvGraphicFramePr>
          <p:nvPr/>
        </p:nvGraphicFramePr>
        <p:xfrm>
          <a:off x="542355" y="5008599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M0~M3 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자외선 지수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고도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7184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시간별 분리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LR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에서 사용하지 않은 모든 변수</a:t>
                      </a: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CDDD7E04-2F83-5E9F-0733-9B8FA258F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41" y="2052610"/>
            <a:ext cx="3491544" cy="26460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9DEF6F7-B947-14CB-2676-F5B06C48F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285" y="2052611"/>
            <a:ext cx="3491544" cy="26476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E75EE-2F6A-F408-1169-0E8FF3B5A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829" y="2062135"/>
            <a:ext cx="3489488" cy="2646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F66E7E-2150-39D7-B409-B5341B6372C3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Linear</a:t>
            </a: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Regression</a:t>
            </a: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+</a:t>
            </a: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LGBM</a:t>
            </a:r>
            <a:endParaRPr lang="ko-KR" altLang="en-US" sz="2200" dirty="0">
              <a:solidFill>
                <a:schemeClr val="tx1">
                  <a:lumMod val="50000"/>
                  <a:lumOff val="50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34815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D7BACFDD-AA85-44F8-4B18-023D40C9367A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447FBB-C170-2FFA-ED08-9AB4DC6A2A9F}"/>
              </a:ext>
            </a:extLst>
          </p:cNvPr>
          <p:cNvGraphicFramePr>
            <a:graphicFrameLocks noGrp="1"/>
          </p:cNvGraphicFramePr>
          <p:nvPr/>
        </p:nvGraphicFramePr>
        <p:xfrm>
          <a:off x="1277937" y="5407049"/>
          <a:ext cx="9636126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3212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042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lt"/>
                          <a:ea typeface="나눔스퀘어_ac" pitchFamily="50" charset="-127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itchFamily="50" charset="-127"/>
                          <a:ea typeface="나눔스퀘어_ac" pitchFamily="50" charset="-127"/>
                        </a:rPr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" pitchFamily="50" charset="-127"/>
                          <a:ea typeface="나눔스퀘어_ac" pitchFamily="50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나눔스퀘어_ac" pitchFamily="50" charset="-127"/>
                          <a:ea typeface="나눔스퀘어_ac" pitchFamily="50" charset="-127"/>
                        </a:rPr>
                        <a:t>(10.25~10.31)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itchFamily="50" charset="-127"/>
                          <a:ea typeface="나눔스퀘어_ac" pitchFamily="50" charset="-127"/>
                        </a:rPr>
                        <a:t>Linear Regression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itchFamily="50" charset="-127"/>
                          <a:ea typeface="나눔스퀘어_ac" pitchFamily="50" charset="-127"/>
                        </a:rPr>
                        <a:t>M0~M3 , </a:t>
                      </a:r>
                      <a:r>
                        <a:rPr lang="ko-KR" altLang="en-US" dirty="0">
                          <a:latin typeface="나눔스퀘어_ac" pitchFamily="50" charset="-127"/>
                          <a:ea typeface="나눔스퀘어_ac" pitchFamily="50" charset="-127"/>
                        </a:rPr>
                        <a:t>자외선 지수</a:t>
                      </a:r>
                      <a:r>
                        <a:rPr lang="en-US" altLang="ko-KR" dirty="0">
                          <a:latin typeface="나눔스퀘어_ac" pitchFamily="50" charset="-127"/>
                          <a:ea typeface="나눔스퀘어_ac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_ac" pitchFamily="50" charset="-127"/>
                          <a:ea typeface="나눔스퀘어_ac" pitchFamily="50" charset="-127"/>
                        </a:rPr>
                        <a:t>태양 고도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itchFamily="50" charset="-127"/>
                          <a:ea typeface="나눔스퀘어_ac" pitchFamily="50" charset="-127"/>
                        </a:rPr>
                        <a:t>7184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itchFamily="50" charset="-127"/>
                          <a:ea typeface="나눔스퀘어_ac" pitchFamily="50" charset="-127"/>
                        </a:rPr>
                        <a:t>LGBM</a:t>
                      </a:r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itchFamily="50" charset="-127"/>
                          <a:ea typeface="나눔스퀘어_ac" pitchFamily="50" charset="-127"/>
                        </a:rPr>
                        <a:t>LR</a:t>
                      </a:r>
                      <a:r>
                        <a:rPr lang="ko-KR" altLang="en-US" dirty="0">
                          <a:latin typeface="나눔스퀘어_ac" pitchFamily="50" charset="-127"/>
                          <a:ea typeface="나눔스퀘어_ac" pitchFamily="50" charset="-127"/>
                        </a:rPr>
                        <a:t>에서 사용하지 않은 모든 변수</a:t>
                      </a: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F053C73E-7A9B-1ECC-9082-33621BCB218B}"/>
              </a:ext>
            </a:extLst>
          </p:cNvPr>
          <p:cNvSpPr/>
          <p:nvPr/>
        </p:nvSpPr>
        <p:spPr>
          <a:xfrm>
            <a:off x="-25941" y="1607003"/>
            <a:ext cx="12303666" cy="53367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DD7E04-2F83-5E9F-0733-9B8FA258F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41" y="2052610"/>
            <a:ext cx="3491544" cy="26460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9DEF6F7-B947-14CB-2676-F5B06C48F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285" y="2052611"/>
            <a:ext cx="3491544" cy="26476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C9E75EE-2F6A-F408-1169-0E8FF3B5A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829" y="2062135"/>
            <a:ext cx="3489488" cy="264608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24D99B2-CA8E-D469-3CAF-9A7919A47714}"/>
              </a:ext>
            </a:extLst>
          </p:cNvPr>
          <p:cNvSpPr/>
          <p:nvPr/>
        </p:nvSpPr>
        <p:spPr>
          <a:xfrm>
            <a:off x="2543047" y="2142077"/>
            <a:ext cx="369332" cy="369332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8DFC925-F260-535A-CA5E-6567A4ECF416}"/>
              </a:ext>
            </a:extLst>
          </p:cNvPr>
          <p:cNvSpPr/>
          <p:nvPr/>
        </p:nvSpPr>
        <p:spPr>
          <a:xfrm>
            <a:off x="5981700" y="2142077"/>
            <a:ext cx="369332" cy="369332"/>
          </a:xfrm>
          <a:prstGeom prst="ellipse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OTF_ac" panose="020B0600000101010101"/>
            </a:endParaRPr>
          </a:p>
        </p:txBody>
      </p:sp>
      <p:sp>
        <p:nvSpPr>
          <p:cNvPr id="11" name="사각형: 둥근 모서리 12">
            <a:extLst>
              <a:ext uri="{FF2B5EF4-FFF2-40B4-BE49-F238E27FC236}">
                <a16:creationId xmlns:a16="http://schemas.microsoft.com/office/drawing/2014/main" id="{76CAE3DD-7F34-3977-04AC-A1B5630FA71D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7C697-8FC7-4C86-3B0F-B6DA0501C3EB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C00000"/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뾰족한 지점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에 대해서는 맞추지 못함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전반적으로 성능이 좋지만 정오 부분을 맞추지 못하는 날이 있음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1170A-220F-DBD9-38B4-520C4B818308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Linear</a:t>
            </a: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Regression</a:t>
            </a: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+</a:t>
            </a: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 </a:t>
            </a: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Maplestory OTF Light" panose="02000300000000000000" pitchFamily="2" charset="-128"/>
                <a:ea typeface="Maplestory OTF Light" panose="02000300000000000000" pitchFamily="2" charset="-128"/>
              </a:rPr>
              <a:t>LGBM</a:t>
            </a:r>
            <a:endParaRPr lang="ko-KR" altLang="en-US" sz="2200" dirty="0">
              <a:solidFill>
                <a:schemeClr val="tx1">
                  <a:lumMod val="50000"/>
                  <a:lumOff val="50000"/>
                </a:schemeClr>
              </a:solidFill>
              <a:latin typeface="Maplestory OTF Light" panose="02000300000000000000" pitchFamily="2" charset="-128"/>
              <a:ea typeface="Maplestory OTF Light" panose="02000300000000000000" pitchFamily="2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6C32DF-3C81-99ED-B9B3-4F6C904D88B8}"/>
              </a:ext>
            </a:extLst>
          </p:cNvPr>
          <p:cNvSpPr/>
          <p:nvPr/>
        </p:nvSpPr>
        <p:spPr>
          <a:xfrm>
            <a:off x="6961208" y="-254686"/>
            <a:ext cx="5476906" cy="186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7958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t="-5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B834851-D6C0-843A-85EA-63CDE873105A}"/>
              </a:ext>
            </a:extLst>
          </p:cNvPr>
          <p:cNvGrpSpPr/>
          <p:nvPr/>
        </p:nvGrpSpPr>
        <p:grpSpPr>
          <a:xfrm>
            <a:off x="795403" y="200695"/>
            <a:ext cx="5835650" cy="997349"/>
            <a:chOff x="825499" y="536375"/>
            <a:chExt cx="5835650" cy="997349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A8BCA6E-925F-1B87-DD91-123F5BEFA45B}"/>
                </a:ext>
              </a:extLst>
            </p:cNvPr>
            <p:cNvSpPr/>
            <p:nvPr/>
          </p:nvSpPr>
          <p:spPr>
            <a:xfrm>
              <a:off x="838199" y="667509"/>
              <a:ext cx="5822950" cy="720000"/>
            </a:xfrm>
            <a:custGeom>
              <a:avLst/>
              <a:gdLst>
                <a:gd name="connsiteX0" fmla="*/ 365125 w 5822950"/>
                <a:gd name="connsiteY0" fmla="*/ 0 h 720000"/>
                <a:gd name="connsiteX1" fmla="*/ 5457825 w 5822950"/>
                <a:gd name="connsiteY1" fmla="*/ 0 h 720000"/>
                <a:gd name="connsiteX2" fmla="*/ 5822950 w 5822950"/>
                <a:gd name="connsiteY2" fmla="*/ 360000 h 720000"/>
                <a:gd name="connsiteX3" fmla="*/ 5457825 w 5822950"/>
                <a:gd name="connsiteY3" fmla="*/ 720000 h 720000"/>
                <a:gd name="connsiteX4" fmla="*/ 365125 w 5822950"/>
                <a:gd name="connsiteY4" fmla="*/ 720000 h 720000"/>
                <a:gd name="connsiteX5" fmla="*/ 0 w 5822950"/>
                <a:gd name="connsiteY5" fmla="*/ 360000 h 720000"/>
                <a:gd name="connsiteX6" fmla="*/ 365125 w 5822950"/>
                <a:gd name="connsiteY6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22950" h="720000">
                  <a:moveTo>
                    <a:pt x="365125" y="0"/>
                  </a:moveTo>
                  <a:lnTo>
                    <a:pt x="5457825" y="0"/>
                  </a:lnTo>
                  <a:cubicBezTo>
                    <a:pt x="5659478" y="0"/>
                    <a:pt x="5822950" y="161177"/>
                    <a:pt x="5822950" y="360000"/>
                  </a:cubicBezTo>
                  <a:cubicBezTo>
                    <a:pt x="5822950" y="558823"/>
                    <a:pt x="5659478" y="720000"/>
                    <a:pt x="5457825" y="720000"/>
                  </a:cubicBezTo>
                  <a:lnTo>
                    <a:pt x="365125" y="720000"/>
                  </a:lnTo>
                  <a:cubicBezTo>
                    <a:pt x="163472" y="720000"/>
                    <a:pt x="0" y="558823"/>
                    <a:pt x="0" y="360000"/>
                  </a:cubicBezTo>
                  <a:cubicBezTo>
                    <a:pt x="0" y="161177"/>
                    <a:pt x="163472" y="0"/>
                    <a:pt x="36512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손글씨 중학생"/>
                <a:ea typeface="나눔손글씨 중학생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AD9C3A7-6CE0-25C3-AC71-0B6D0035B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99" y="536375"/>
              <a:ext cx="997349" cy="997349"/>
            </a:xfrm>
            <a:prstGeom prst="rect">
              <a:avLst/>
            </a:prstGeom>
          </p:spPr>
        </p:pic>
      </p:grpSp>
      <p:sp>
        <p:nvSpPr>
          <p:cNvPr id="9" name="제목 3">
            <a:extLst>
              <a:ext uri="{FF2B5EF4-FFF2-40B4-BE49-F238E27FC236}">
                <a16:creationId xmlns:a16="http://schemas.microsoft.com/office/drawing/2014/main" id="{D7BACFDD-AA85-44F8-4B18-023D40C9367A}"/>
              </a:ext>
            </a:extLst>
          </p:cNvPr>
          <p:cNvSpPr txBox="1">
            <a:spLocks/>
          </p:cNvSpPr>
          <p:nvPr/>
        </p:nvSpPr>
        <p:spPr>
          <a:xfrm>
            <a:off x="1787611" y="253679"/>
            <a:ext cx="4194089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j-cs"/>
              </a:rPr>
              <a:t>모델링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5447FBB-C170-2FFA-ED08-9AB4DC6A2A9F}"/>
              </a:ext>
            </a:extLst>
          </p:cNvPr>
          <p:cNvGraphicFramePr>
            <a:graphicFrameLocks noGrp="1"/>
          </p:cNvGraphicFramePr>
          <p:nvPr/>
        </p:nvGraphicFramePr>
        <p:xfrm>
          <a:off x="495298" y="1586353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M0~M3 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자외선 지수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고도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7221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시간별 분리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10-11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 데이터만 사용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LR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에서 사용하지 않은 모든 변수</a:t>
                      </a: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40D7A04-F7E0-A5BB-FF60-4136FE081B2F}"/>
              </a:ext>
            </a:extLst>
          </p:cNvPr>
          <p:cNvGraphicFramePr>
            <a:graphicFrameLocks noGrp="1"/>
          </p:cNvGraphicFramePr>
          <p:nvPr/>
        </p:nvGraphicFramePr>
        <p:xfrm>
          <a:off x="495298" y="3157978"/>
          <a:ext cx="11201404" cy="11191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3353609283"/>
                    </a:ext>
                  </a:extLst>
                </a:gridCol>
                <a:gridCol w="2800351">
                  <a:extLst>
                    <a:ext uri="{9D8B030D-6E8A-4147-A177-3AD203B41FA5}">
                      <a16:colId xmlns:a16="http://schemas.microsoft.com/office/drawing/2014/main" val="2210123723"/>
                    </a:ext>
                  </a:extLst>
                </a:gridCol>
              </a:tblGrid>
              <a:tr h="377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누적 인센티브</a:t>
                      </a:r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(10.25~10.31)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Linear Regression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M0~M3 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자외선 지수</a:t>
                      </a:r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고도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7092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시간별 분리</a:t>
                      </a:r>
                      <a:endParaRPr lang="en-US" altLang="ko-KR" sz="1600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9-11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 데이터만 사용</a:t>
                      </a:r>
                    </a:p>
                  </a:txBody>
                  <a:tcPr anchor="ctr">
                    <a:solidFill>
                      <a:srgbClr val="00B0F0">
                        <a:alpha val="4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LGBM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LR</a:t>
                      </a:r>
                      <a:r>
                        <a:rPr lang="ko-KR" altLang="en-US" sz="16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에서 사용하지 않은 모든 변수</a:t>
                      </a: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_ac" pitchFamily="50" charset="-127"/>
                        <a:ea typeface="나눔스퀘어_ac" pitchFamily="50" charset="-127"/>
                      </a:endParaRPr>
                    </a:p>
                  </a:txBody>
                  <a:tcPr>
                    <a:solidFill>
                      <a:srgbClr val="FFD5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사각형: 둥근 모서리 12">
            <a:extLst>
              <a:ext uri="{FF2B5EF4-FFF2-40B4-BE49-F238E27FC236}">
                <a16:creationId xmlns:a16="http://schemas.microsoft.com/office/drawing/2014/main" id="{4EC37A93-83D1-5253-40C4-23C2171B6BEB}"/>
              </a:ext>
            </a:extLst>
          </p:cNvPr>
          <p:cNvSpPr/>
          <p:nvPr/>
        </p:nvSpPr>
        <p:spPr>
          <a:xfrm>
            <a:off x="1908000" y="4932000"/>
            <a:ext cx="8756563" cy="1325563"/>
          </a:xfrm>
          <a:prstGeom prst="round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손글씨 중학생"/>
              <a:ea typeface="나눔손글씨 중학생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F7B14-FDCC-C849-D623-DA60592DA14A}"/>
              </a:ext>
            </a:extLst>
          </p:cNvPr>
          <p:cNvSpPr txBox="1"/>
          <p:nvPr/>
        </p:nvSpPr>
        <p:spPr>
          <a:xfrm>
            <a:off x="2297578" y="5076000"/>
            <a:ext cx="7596844" cy="10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계절의 영향을 반영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하고자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train set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을 줄여서 시도하였음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성능은 크게 차이가 없었음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CCD9B-6384-1DDD-A91A-5184C88AFEA2}"/>
              </a:ext>
            </a:extLst>
          </p:cNvPr>
          <p:cNvSpPr txBox="1"/>
          <p:nvPr/>
        </p:nvSpPr>
        <p:spPr>
          <a:xfrm>
            <a:off x="1832350" y="953183"/>
            <a:ext cx="4886806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Linear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Regression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+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aplestory OTF Light" panose="02000300000000000000" pitchFamily="2" charset="-128"/>
                <a:ea typeface="Maplestory OTF Light" panose="02000300000000000000" pitchFamily="2" charset="-128"/>
                <a:cs typeface="+mn-cs"/>
              </a:rPr>
              <a:t>LGBM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aplestory OTF Light" panose="02000300000000000000" pitchFamily="2" charset="-128"/>
              <a:ea typeface="Maplestory OTF Light" panose="020003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144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메이플스토리"/>
        <a:ea typeface="메이플스토리"/>
        <a:cs typeface=""/>
      </a:majorFont>
      <a:minorFont>
        <a:latin typeface="나눔손글씨 중학생"/>
        <a:ea typeface="나눔손글씨 중학생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2D8B14F8E049048BC9164E828E84805" ma:contentTypeVersion="9" ma:contentTypeDescription="새 문서를 만듭니다." ma:contentTypeScope="" ma:versionID="286ba8d9e9f68e42f3347afc76e2fa9a">
  <xsd:schema xmlns:xsd="http://www.w3.org/2001/XMLSchema" xmlns:xs="http://www.w3.org/2001/XMLSchema" xmlns:p="http://schemas.microsoft.com/office/2006/metadata/properties" xmlns:ns3="8d620716-890e-4613-81a2-532350869250" targetNamespace="http://schemas.microsoft.com/office/2006/metadata/properties" ma:root="true" ma:fieldsID="492d7b653fb32774d5ff5a598befdb46" ns3:_="">
    <xsd:import namespace="8d620716-890e-4613-81a2-5323508692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620716-890e-4613-81a2-5323508692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96C255-C1C2-4715-B94F-7FA8DDFA6B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620716-890e-4613-81a2-5323508692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D679AF-DE3B-4375-957A-F01EC7A22138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8d620716-890e-4613-81a2-532350869250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8C0D337-F716-4679-8D72-6E6CB56DF7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4498</Words>
  <Application>Microsoft Office PowerPoint</Application>
  <PresentationFormat>와이드스크린</PresentationFormat>
  <Paragraphs>1058</Paragraphs>
  <Slides>124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5" baseType="lpstr">
      <vt:lpstr>메이플스토리</vt:lpstr>
      <vt:lpstr>Calibri</vt:lpstr>
      <vt:lpstr>Arial</vt:lpstr>
      <vt:lpstr>Maplestory OTF Light</vt:lpstr>
      <vt:lpstr>나눔손글씨 중학생</vt:lpstr>
      <vt:lpstr>Wingdings</vt:lpstr>
      <vt:lpstr>맑은 고딕</vt:lpstr>
      <vt:lpstr>나눔스퀘어_ac</vt:lpstr>
      <vt:lpstr>Cambria Math</vt:lpstr>
      <vt:lpstr>Abadi</vt:lpstr>
      <vt:lpstr>Office 테마</vt:lpstr>
      <vt:lpstr>예측 기상&amp;발전량을 활용한 태양광 발전량 예측</vt:lpstr>
      <vt:lpstr>목차 </vt:lpstr>
      <vt:lpstr>PowerPoint 프레젠테이션</vt:lpstr>
      <vt:lpstr>공모전 설명</vt:lpstr>
      <vt:lpstr>PowerPoint 프레젠테이션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공모전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EDA </vt:lpstr>
      <vt:lpstr>EDA </vt:lpstr>
      <vt:lpstr>EDA </vt:lpstr>
      <vt:lpstr>EDA </vt:lpstr>
      <vt:lpstr>EDA </vt:lpstr>
      <vt:lpstr>EDA </vt:lpstr>
      <vt:lpstr>EDA </vt:lpstr>
      <vt:lpstr>EDA </vt:lpstr>
      <vt:lpstr>EDA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EDA</vt:lpstr>
      <vt:lpstr>EDA</vt:lpstr>
      <vt:lpstr>EDA</vt:lpstr>
      <vt:lpstr>EDA</vt:lpstr>
      <vt:lpstr>EDA</vt:lpstr>
      <vt:lpstr>EDA</vt:lpstr>
      <vt:lpstr>EDA </vt:lpstr>
      <vt:lpstr>EDA </vt:lpstr>
      <vt:lpstr>EDA </vt:lpstr>
      <vt:lpstr>EDA </vt:lpstr>
      <vt:lpstr>EDA </vt:lpstr>
      <vt:lpstr>EDA </vt:lpstr>
      <vt:lpstr>EDA </vt:lpstr>
      <vt:lpstr>EDA </vt:lpstr>
      <vt:lpstr>EDA </vt:lpstr>
      <vt:lpstr>PowerPoint 프레젠테이션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PowerPoint 프레젠테이션</vt:lpstr>
      <vt:lpstr>PowerPoint 프레젠테이션</vt:lpstr>
      <vt:lpstr>PowerPoint 프레젠테이션</vt:lpstr>
      <vt:lpstr>모델링</vt:lpstr>
      <vt:lpstr>PowerPoint 프레젠테이션</vt:lpstr>
      <vt:lpstr>PowerPoint 프레젠테이션</vt:lpstr>
      <vt:lpstr>모델링</vt:lpstr>
      <vt:lpstr>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모델링</vt:lpstr>
      <vt:lpstr>모델링</vt:lpstr>
      <vt:lpstr>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모델링</vt:lpstr>
      <vt:lpstr>모델링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Hyunseo Kim</dc:creator>
  <cp:lastModifiedBy>donghwan kim</cp:lastModifiedBy>
  <cp:revision>114</cp:revision>
  <dcterms:created xsi:type="dcterms:W3CDTF">2021-06-28T22:46:57Z</dcterms:created>
  <dcterms:modified xsi:type="dcterms:W3CDTF">2023-11-15T09:13:08Z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0x010100E2D8B14F8E049048BC9164E828E84805</vt:lpwstr>
  </property>
</Properties>
</file>